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Microsoft_Equation8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embeddings/Microsoft_Equation10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3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4" r:id="rId3"/>
    <p:sldId id="433" r:id="rId4"/>
    <p:sldId id="385" r:id="rId5"/>
    <p:sldId id="375" r:id="rId6"/>
    <p:sldId id="380" r:id="rId7"/>
    <p:sldId id="434" r:id="rId8"/>
    <p:sldId id="398" r:id="rId9"/>
    <p:sldId id="386" r:id="rId10"/>
    <p:sldId id="426" r:id="rId11"/>
    <p:sldId id="396" r:id="rId12"/>
    <p:sldId id="427" r:id="rId13"/>
    <p:sldId id="428" r:id="rId14"/>
    <p:sldId id="435" r:id="rId15"/>
    <p:sldId id="430" r:id="rId16"/>
    <p:sldId id="436" r:id="rId17"/>
    <p:sldId id="432" r:id="rId18"/>
    <p:sldId id="402" r:id="rId19"/>
    <p:sldId id="425" r:id="rId20"/>
    <p:sldId id="388" r:id="rId2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50032"/>
    <a:srgbClr val="FF0502"/>
    <a:srgbClr val="FF0802"/>
    <a:srgbClr val="F8FFBF"/>
    <a:srgbClr val="3AA9FF"/>
    <a:srgbClr val="0000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22174" autoAdjust="0"/>
    <p:restoredTop sz="90929"/>
  </p:normalViewPr>
  <p:slideViewPr>
    <p:cSldViewPr>
      <p:cViewPr varScale="1">
        <p:scale>
          <a:sx n="107" d="100"/>
          <a:sy n="107" d="100"/>
        </p:scale>
        <p:origin x="-52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ict"/><Relationship Id="rId1" Type="http://schemas.openxmlformats.org/officeDocument/2006/relationships/image" Target="../media/image1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ict"/><Relationship Id="rId1" Type="http://schemas.openxmlformats.org/officeDocument/2006/relationships/image" Target="../media/image16.pict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ict"/><Relationship Id="rId1" Type="http://schemas.openxmlformats.org/officeDocument/2006/relationships/image" Target="../media/image19.pict"/><Relationship Id="rId2" Type="http://schemas.openxmlformats.org/officeDocument/2006/relationships/image" Target="../media/image20.pict"/><Relationship Id="rId3" Type="http://schemas.openxmlformats.org/officeDocument/2006/relationships/image" Target="../media/image21.wmf"/><Relationship Id="rId5" Type="http://schemas.openxmlformats.org/officeDocument/2006/relationships/image" Target="../media/image23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1B4D-E92D-B44F-8B6B-68D508774230}" type="datetimeFigureOut">
              <a:rPr lang="fr-FR" smtClean="0"/>
              <a:pPr/>
              <a:t>28/04/11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F225A-57A3-DC48-BB18-BA186CFBCC1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-65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65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-65" charset="0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65" charset="0"/>
              </a:defRPr>
            </a:lvl1pPr>
          </a:lstStyle>
          <a:p>
            <a:fld id="{3D7CBF80-6B2A-5549-AA81-357341F4C4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19E85-8EE3-274A-B5B2-344CBEDE9471}" type="slidenum">
              <a:rPr lang="en-US"/>
              <a:pPr/>
              <a:t>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Considering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increased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interest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fast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coincidence</a:t>
            </a:r>
            <a:r>
              <a:rPr lang="fr-FR" baseline="0" dirty="0" smtClean="0"/>
              <a:t>  timing </a:t>
            </a:r>
            <a:r>
              <a:rPr lang="fr-FR" baseline="0" dirty="0" err="1" smtClean="0"/>
              <a:t>resolution</a:t>
            </a:r>
            <a:r>
              <a:rPr lang="fr-FR" baseline="0" dirty="0" smtClean="0"/>
              <a:t> in new </a:t>
            </a:r>
            <a:r>
              <a:rPr lang="fr-FR" baseline="0" dirty="0" err="1" smtClean="0"/>
              <a:t>generation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PET’s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trying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systemacally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insvestigate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factors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limz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resolution</a:t>
            </a:r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Can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r>
              <a:rPr lang="fr-FR" dirty="0" smtClean="0"/>
              <a:t> in </a:t>
            </a:r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BF80-6B2A-5549-AA81-357341F4C4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Dans la formule il intervient aussi les caractéristiques temporelles du </a:t>
            </a:r>
            <a:r>
              <a:rPr lang="fr-FR" dirty="0" err="1" smtClean="0"/>
              <a:t>photodétecteur</a:t>
            </a:r>
            <a:endParaRPr lang="fr-FR" dirty="0" smtClean="0"/>
          </a:p>
          <a:p>
            <a:r>
              <a:rPr lang="fr-FR" dirty="0" smtClean="0"/>
              <a:t>The light transport affects </a:t>
            </a:r>
            <a:r>
              <a:rPr lang="fr-FR" dirty="0" err="1" smtClean="0"/>
              <a:t>both</a:t>
            </a:r>
            <a:r>
              <a:rPr lang="fr-FR" dirty="0" smtClean="0"/>
              <a:t> time structure of the pulse and LY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BF80-6B2A-5549-AA81-357341F4C4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But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a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simplified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he</a:t>
            </a:r>
            <a:r>
              <a:rPr lang="fr-FR" baseline="0" dirty="0" smtClean="0"/>
              <a:t> pulse </a:t>
            </a:r>
            <a:r>
              <a:rPr lang="fr-FR" baseline="0" dirty="0" err="1" smtClean="0"/>
              <a:t>shpe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consists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considering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the last part of a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complex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conversion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scintillator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BF80-6B2A-5549-AA81-357341F4C4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To </a:t>
            </a:r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 to </a:t>
            </a:r>
            <a:r>
              <a:rPr lang="fr-FR" dirty="0" err="1" smtClean="0"/>
              <a:t>work</a:t>
            </a:r>
            <a:r>
              <a:rPr lang="fr-FR" dirty="0" smtClean="0"/>
              <a:t> on the light transport, and in </a:t>
            </a:r>
            <a:r>
              <a:rPr lang="fr-FR" dirty="0" err="1" smtClean="0"/>
              <a:t>particulr</a:t>
            </a:r>
            <a:r>
              <a:rPr lang="fr-FR" dirty="0" smtClean="0"/>
              <a:t> </a:t>
            </a:r>
            <a:r>
              <a:rPr lang="fr-FR" dirty="0" err="1" smtClean="0"/>
              <a:t>try</a:t>
            </a:r>
            <a:r>
              <a:rPr lang="fr-FR" dirty="0" smtClean="0"/>
              <a:t> to </a:t>
            </a:r>
            <a:r>
              <a:rPr lang="fr-FR" dirty="0" err="1" smtClean="0"/>
              <a:t>increase</a:t>
            </a:r>
            <a:r>
              <a:rPr lang="fr-FR" dirty="0" smtClean="0"/>
              <a:t> the </a:t>
            </a:r>
            <a:r>
              <a:rPr lang="fr-FR" dirty="0" err="1" smtClean="0"/>
              <a:t>number</a:t>
            </a:r>
            <a:r>
              <a:rPr lang="fr-FR" dirty="0" smtClean="0"/>
              <a:t> of direct  photons </a:t>
            </a:r>
            <a:r>
              <a:rPr lang="fr-FR" dirty="0" err="1" smtClean="0"/>
              <a:t>transferred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potodetector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BF80-6B2A-5549-AA81-357341F4C4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Set-up</a:t>
            </a:r>
            <a:r>
              <a:rPr lang="fr-FR" dirty="0" smtClean="0"/>
              <a:t> </a:t>
            </a:r>
            <a:r>
              <a:rPr lang="fr-FR" dirty="0" err="1" smtClean="0"/>
              <a:t>developped</a:t>
            </a:r>
            <a:r>
              <a:rPr lang="fr-FR" dirty="0" smtClean="0"/>
              <a:t> in the frame of </a:t>
            </a:r>
            <a:r>
              <a:rPr lang="fr-FR" dirty="0" err="1" smtClean="0"/>
              <a:t>another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BF80-6B2A-5549-AA81-357341F4C4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0226E-DE1D-0844-8AB6-EB5BE0E75EA3}" type="slidenum">
              <a:rPr lang="en-US"/>
              <a:pPr/>
              <a:t>15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5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-7758113" y="1460500"/>
            <a:ext cx="16902113" cy="10795000"/>
            <a:chOff x="-4887" y="922"/>
            <a:chExt cx="10647" cy="6800"/>
          </a:xfrm>
        </p:grpSpPr>
        <p:sp>
          <p:nvSpPr>
            <p:cNvPr id="89091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092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0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0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909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0"/>
            <a:ext cx="6143625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-6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9095" name="Picture 7" descr="CERN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8721725" y="6521450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fld id="{ACA94783-D24F-1F42-A4C1-554B47155B5E}" type="slidenum">
              <a:rPr lang="en-US" sz="1600" b="1">
                <a:latin typeface="Times New Roman" pitchFamily="-65" charset="0"/>
              </a:rPr>
              <a:pPr algn="l"/>
              <a:t>‹#›</a:t>
            </a:fld>
            <a:endParaRPr lang="en-US" sz="2000" b="1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Picture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97018" y="0"/>
            <a:ext cx="1546981" cy="762000"/>
          </a:xfrm>
          <a:prstGeom prst="rect">
            <a:avLst/>
          </a:prstGeom>
          <a:noFill/>
        </p:spPr>
      </p:pic>
      <p:pic>
        <p:nvPicPr>
          <p:cNvPr id="19" name="Picture 14"/>
          <p:cNvPicPr>
            <a:picLocks noChangeAspect="1" noChangeArrowheads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4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816114" y="44172"/>
            <a:ext cx="714375" cy="762000"/>
          </a:xfrm>
          <a:prstGeom prst="rect">
            <a:avLst/>
          </a:prstGeom>
          <a:noFill/>
        </p:spPr>
      </p:pic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7405688" y="6586538"/>
            <a:ext cx="1204912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Times New Roman" pitchFamily="-65" charset="0"/>
              </a:rPr>
              <a:t>P. Lecoq  CERN</a:t>
            </a:r>
          </a:p>
        </p:txBody>
      </p:sp>
      <p:sp>
        <p:nvSpPr>
          <p:cNvPr id="20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860937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smtClean="0">
                <a:latin typeface="Times New Roman" pitchFamily="-65" charset="0"/>
              </a:rPr>
              <a:t>April 2011</a:t>
            </a:r>
            <a:endParaRPr lang="en-US" sz="1200" dirty="0">
              <a:latin typeface="Times New Roman" pitchFamily="-65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533400" y="645789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Workshop on Timing Detectors – Chicago 28-29April 2011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3100" cy="6096000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0"/>
            <a:ext cx="5676900" cy="6096000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0"/>
            <a:ext cx="6892925" cy="8382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2625" y="1066800"/>
            <a:ext cx="3810000" cy="5029200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5025" y="1066800"/>
            <a:ext cx="3810000" cy="2438400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5025" y="3657600"/>
            <a:ext cx="3810000" cy="2438400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2625" y="0"/>
            <a:ext cx="7772400" cy="6096000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0"/>
            <a:ext cx="6892925" cy="8382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2625" y="1066800"/>
            <a:ext cx="7772400" cy="50292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2625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19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3.pdf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8806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068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-1"/>
                    <a:pt x="21600" y="-1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-1"/>
                    <a:pt x="21600" y="-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6213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0668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8071" name="Picture 7" descr="CERNNorm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844550" cy="844550"/>
          </a:xfrm>
          <a:prstGeom prst="rect">
            <a:avLst/>
          </a:prstGeom>
          <a:noFill/>
        </p:spPr>
      </p:pic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7405688" y="6586538"/>
            <a:ext cx="1204912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Times New Roman" pitchFamily="-65" charset="0"/>
              </a:rPr>
              <a:t>P. Lecoq  CERN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0" y="6553200"/>
            <a:ext cx="860937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smtClean="0">
                <a:latin typeface="Times New Roman" pitchFamily="-65" charset="0"/>
              </a:rPr>
              <a:t>April 2011</a:t>
            </a:r>
            <a:endParaRPr lang="en-US" sz="1200" dirty="0">
              <a:latin typeface="Times New Roman" pitchFamily="-65" charset="0"/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8629650" y="6499225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fld id="{D6176ADB-8B33-6D49-9F3B-6698E78F843B}" type="slidenum">
              <a:rPr lang="en-US" sz="1600" b="1">
                <a:latin typeface="Times New Roman" pitchFamily="-65" charset="0"/>
              </a:rPr>
              <a:pPr algn="l"/>
              <a:t>‹#›</a:t>
            </a:fld>
            <a:endParaRPr lang="en-US" sz="2400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533400" y="645789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Workshop on Timing Detectors – Chicago 28-29April 2011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Picture 1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597018" y="0"/>
            <a:ext cx="1546981" cy="7620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8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9"/>
              <a:srcRect/>
              <a:stretch>
                <a:fillRect/>
              </a:stretch>
            </p:blipFill>
          </mc:Fallback>
        </mc:AlternateContent>
        <p:spPr bwMode="auto">
          <a:xfrm>
            <a:off x="816114" y="33129"/>
            <a:ext cx="714375" cy="7620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-65" charset="2"/>
        <a:buChar char="l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-65" charset="2"/>
        <a:buChar char="l"/>
        <a:defRPr sz="2400">
          <a:solidFill>
            <a:schemeClr val="tx2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2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2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2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2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2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7" Type="http://schemas.openxmlformats.org/officeDocument/2006/relationships/oleObject" Target="../embeddings/Microsoft_Equation1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6" Type="http://schemas.openxmlformats.org/officeDocument/2006/relationships/oleObject" Target="../embeddings/Microsoft_Equation10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5" Type="http://schemas.openxmlformats.org/officeDocument/2006/relationships/oleObject" Target="../embeddings/Microsoft_Equation3.bin"/><Relationship Id="rId7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6" Type="http://schemas.openxmlformats.org/officeDocument/2006/relationships/oleObject" Target="../embeddings/Microsoft_Equation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7391400" cy="1676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b="1" i="1" dirty="0" err="1" smtClean="0"/>
              <a:t>Factors</a:t>
            </a:r>
            <a:r>
              <a:rPr lang="fr-FR" b="1" i="1" dirty="0" smtClean="0"/>
              <a:t> </a:t>
            </a:r>
            <a:r>
              <a:rPr lang="fr-FR" b="1" i="1" dirty="0" err="1" smtClean="0"/>
              <a:t>influencing</a:t>
            </a:r>
            <a:r>
              <a:rPr lang="fr-FR" b="1" i="1" dirty="0" smtClean="0"/>
              <a:t> </a:t>
            </a:r>
            <a:br>
              <a:rPr lang="fr-FR" b="1" i="1" dirty="0" smtClean="0"/>
            </a:br>
            <a:r>
              <a:rPr lang="fr-FR" b="1" i="1" dirty="0" smtClean="0"/>
              <a:t>time </a:t>
            </a:r>
            <a:r>
              <a:rPr lang="fr-FR" b="1" i="1" dirty="0" err="1" smtClean="0"/>
              <a:t>resolution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>in </a:t>
            </a:r>
            <a:r>
              <a:rPr lang="en-US" b="1" i="1" dirty="0" err="1" smtClean="0"/>
              <a:t>scintillators</a:t>
            </a:r>
            <a:endParaRPr lang="en-US" b="1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4572000"/>
            <a:ext cx="4572000" cy="1038225"/>
          </a:xfrm>
        </p:spPr>
        <p:txBody>
          <a:bodyPr/>
          <a:lstStyle/>
          <a:p>
            <a:pPr algn="ctr"/>
            <a:r>
              <a:rPr lang="en-US" dirty="0"/>
              <a:t>Paul Lecoq</a:t>
            </a:r>
          </a:p>
          <a:p>
            <a:pPr algn="ctr"/>
            <a:r>
              <a:rPr lang="en-US" dirty="0"/>
              <a:t>CERN, Geneva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 bwMode="auto">
          <a:xfrm>
            <a:off x="152400" y="1143000"/>
            <a:ext cx="2819400" cy="2514600"/>
          </a:xfrm>
          <a:prstGeom prst="roundRect">
            <a:avLst>
              <a:gd name="adj" fmla="val 10059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096000" cy="685800"/>
          </a:xfrm>
        </p:spPr>
        <p:txBody>
          <a:bodyPr/>
          <a:lstStyle/>
          <a:p>
            <a:pPr algn="ctr"/>
            <a:r>
              <a:rPr lang="fr-FR" sz="3200" dirty="0" smtClean="0"/>
              <a:t>Time </a:t>
            </a:r>
            <a:r>
              <a:rPr lang="fr-FR" sz="3200" dirty="0" err="1" smtClean="0"/>
              <a:t>resolution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r>
              <a:rPr lang="fr-FR" sz="3200" dirty="0" smtClean="0"/>
              <a:t> </a:t>
            </a:r>
            <a:r>
              <a:rPr lang="fr-FR" sz="3200" dirty="0" err="1" smtClean="0"/>
              <a:t>rise</a:t>
            </a:r>
            <a:r>
              <a:rPr lang="fr-FR" sz="3200" dirty="0" smtClean="0"/>
              <a:t> time</a:t>
            </a:r>
            <a:endParaRPr lang="fr-FR" sz="3200" dirty="0"/>
          </a:p>
        </p:txBody>
      </p:sp>
      <p:graphicFrame>
        <p:nvGraphicFramePr>
          <p:cNvPr id="91146" name="Object 10"/>
          <p:cNvGraphicFramePr>
            <a:graphicFrameLocks noChangeAspect="1"/>
          </p:cNvGraphicFramePr>
          <p:nvPr/>
        </p:nvGraphicFramePr>
        <p:xfrm>
          <a:off x="-3693" y="1262597"/>
          <a:ext cx="3109307" cy="2383891"/>
        </p:xfrm>
        <a:graphic>
          <a:graphicData uri="http://schemas.openxmlformats.org/presentationml/2006/ole">
            <p:oleObj spid="_x0000_s225284" name="Graph" r:id="rId3" imgW="3758400" imgH="2882880" progId="">
              <p:embed/>
            </p:oleObj>
          </a:graphicData>
        </a:graphic>
      </p:graphicFrame>
      <p:grpSp>
        <p:nvGrpSpPr>
          <p:cNvPr id="24" name="Grouper 23"/>
          <p:cNvGrpSpPr/>
          <p:nvPr/>
        </p:nvGrpSpPr>
        <p:grpSpPr>
          <a:xfrm>
            <a:off x="3338488" y="1077930"/>
            <a:ext cx="5176262" cy="1306495"/>
            <a:chOff x="3338488" y="1077930"/>
            <a:chExt cx="5176262" cy="1306495"/>
          </a:xfrm>
        </p:grpSpPr>
        <p:grpSp>
          <p:nvGrpSpPr>
            <p:cNvPr id="17" name="Grouper 16"/>
            <p:cNvGrpSpPr/>
            <p:nvPr/>
          </p:nvGrpSpPr>
          <p:grpSpPr>
            <a:xfrm>
              <a:off x="4191000" y="1730375"/>
              <a:ext cx="3733800" cy="654050"/>
              <a:chOff x="3505200" y="1730375"/>
              <a:chExt cx="3733800" cy="654050"/>
            </a:xfrm>
          </p:grpSpPr>
          <p:sp>
            <p:nvSpPr>
              <p:cNvPr id="16" name="Rectangle à coins arrondis 15"/>
              <p:cNvSpPr/>
              <p:nvPr/>
            </p:nvSpPr>
            <p:spPr bwMode="auto">
              <a:xfrm>
                <a:off x="3505200" y="1752600"/>
                <a:ext cx="3733800" cy="6096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graphicFrame>
            <p:nvGraphicFramePr>
              <p:cNvPr id="91145" name="Object 9"/>
              <p:cNvGraphicFramePr>
                <a:graphicFrameLocks noChangeAspect="1"/>
              </p:cNvGraphicFramePr>
              <p:nvPr/>
            </p:nvGraphicFramePr>
            <p:xfrm>
              <a:off x="3640138" y="1730375"/>
              <a:ext cx="3408362" cy="654050"/>
            </p:xfrm>
            <a:graphic>
              <a:graphicData uri="http://schemas.openxmlformats.org/presentationml/2006/ole">
                <p:oleObj spid="_x0000_s225283" name="Équation" r:id="rId4" imgW="1917700" imgH="368300" progId="Equation.3">
                  <p:embed/>
                </p:oleObj>
              </a:graphicData>
            </a:graphic>
          </p:graphicFrame>
        </p:grpSp>
        <p:sp>
          <p:nvSpPr>
            <p:cNvPr id="7" name="TextBox 6"/>
            <p:cNvSpPr txBox="1"/>
            <p:nvPr/>
          </p:nvSpPr>
          <p:spPr>
            <a:xfrm>
              <a:off x="3338488" y="1077930"/>
              <a:ext cx="51762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latin typeface="+mn-lt"/>
                </a:rPr>
                <a:t>The </a:t>
              </a:r>
              <a:r>
                <a:rPr lang="fr-FR" sz="1800" dirty="0" err="1" smtClean="0">
                  <a:latin typeface="+mn-lt"/>
                </a:rPr>
                <a:t>intensity</a:t>
              </a:r>
              <a:r>
                <a:rPr lang="fr-FR" sz="1800" dirty="0" smtClean="0">
                  <a:latin typeface="+mn-lt"/>
                </a:rPr>
                <a:t> of light signal of a </a:t>
              </a:r>
              <a:r>
                <a:rPr lang="fr-FR" sz="1800" dirty="0" err="1" smtClean="0">
                  <a:latin typeface="+mn-lt"/>
                </a:rPr>
                <a:t>scintillating</a:t>
              </a:r>
              <a:r>
                <a:rPr lang="fr-FR" sz="1800" dirty="0" smtClean="0">
                  <a:latin typeface="+mn-lt"/>
                </a:rPr>
                <a:t> </a:t>
              </a:r>
              <a:r>
                <a:rPr lang="fr-FR" sz="1800" dirty="0" err="1" smtClean="0">
                  <a:latin typeface="+mn-lt"/>
                </a:rPr>
                <a:t>crystal</a:t>
              </a:r>
              <a:r>
                <a:rPr lang="fr-FR" sz="1800" dirty="0" smtClean="0">
                  <a:latin typeface="+mn-lt"/>
                </a:rPr>
                <a:t> </a:t>
              </a:r>
              <a:r>
                <a:rPr lang="fr-FR" sz="1800" dirty="0" err="1" smtClean="0">
                  <a:latin typeface="+mn-lt"/>
                </a:rPr>
                <a:t>can</a:t>
              </a:r>
              <a:r>
                <a:rPr lang="fr-FR" sz="1800" dirty="0" smtClean="0">
                  <a:latin typeface="+mn-lt"/>
                </a:rPr>
                <a:t> </a:t>
              </a:r>
              <a:r>
                <a:rPr lang="fr-FR" sz="1800" dirty="0" err="1" smtClean="0">
                  <a:latin typeface="+mn-lt"/>
                </a:rPr>
                <a:t>be</a:t>
              </a:r>
              <a:r>
                <a:rPr lang="fr-FR" sz="1800" dirty="0" smtClean="0">
                  <a:latin typeface="+mn-lt"/>
                </a:rPr>
                <a:t> </a:t>
              </a:r>
              <a:r>
                <a:rPr lang="fr-FR" sz="1800" dirty="0" err="1" smtClean="0">
                  <a:latin typeface="+mn-lt"/>
                </a:rPr>
                <a:t>described</a:t>
              </a:r>
              <a:r>
                <a:rPr lang="fr-FR" sz="1800" dirty="0" smtClean="0">
                  <a:latin typeface="+mn-lt"/>
                </a:rPr>
                <a:t> by the </a:t>
              </a:r>
              <a:r>
                <a:rPr lang="fr-FR" sz="1800" dirty="0" err="1" smtClean="0">
                  <a:latin typeface="+mn-lt"/>
                </a:rPr>
                <a:t>Shao</a:t>
              </a:r>
              <a:r>
                <a:rPr lang="fr-FR" sz="1800" dirty="0" smtClean="0">
                  <a:latin typeface="+mn-lt"/>
                </a:rPr>
                <a:t> Formula</a:t>
              </a:r>
              <a:endParaRPr lang="fr-FR" sz="1800" dirty="0">
                <a:latin typeface="+mn-lt"/>
              </a:endParaRP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1219200" y="5181600"/>
            <a:ext cx="5486400" cy="1260475"/>
            <a:chOff x="1219200" y="5181600"/>
            <a:chExt cx="5486400" cy="1260475"/>
          </a:xfrm>
        </p:grpSpPr>
        <p:grpSp>
          <p:nvGrpSpPr>
            <p:cNvPr id="23" name="Grouper 22"/>
            <p:cNvGrpSpPr/>
            <p:nvPr/>
          </p:nvGrpSpPr>
          <p:grpSpPr>
            <a:xfrm>
              <a:off x="1295400" y="5638800"/>
              <a:ext cx="5410200" cy="803275"/>
              <a:chOff x="1295400" y="5638800"/>
              <a:chExt cx="5410200" cy="803275"/>
            </a:xfrm>
          </p:grpSpPr>
          <p:sp>
            <p:nvSpPr>
              <p:cNvPr id="20" name="Rectangle à coins arrondis 19"/>
              <p:cNvSpPr/>
              <p:nvPr/>
            </p:nvSpPr>
            <p:spPr bwMode="auto">
              <a:xfrm>
                <a:off x="1295400" y="5638800"/>
                <a:ext cx="5410200" cy="7620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graphicFrame>
            <p:nvGraphicFramePr>
              <p:cNvPr id="91143" name="Object 7"/>
              <p:cNvGraphicFramePr>
                <a:graphicFrameLocks noChangeAspect="1"/>
              </p:cNvGraphicFramePr>
              <p:nvPr/>
            </p:nvGraphicFramePr>
            <p:xfrm>
              <a:off x="1519238" y="5654675"/>
              <a:ext cx="4989512" cy="787400"/>
            </p:xfrm>
            <a:graphic>
              <a:graphicData uri="http://schemas.openxmlformats.org/presentationml/2006/ole">
                <p:oleObj spid="_x0000_s225282" name="Équation" r:id="rId5" imgW="2578100" imgH="406400" progId="Equation.3">
                  <p:embed/>
                </p:oleObj>
              </a:graphicData>
            </a:graphic>
          </p:graphicFrame>
        </p:grpSp>
        <p:sp>
          <p:nvSpPr>
            <p:cNvPr id="11" name="TextBox 10"/>
            <p:cNvSpPr txBox="1"/>
            <p:nvPr/>
          </p:nvSpPr>
          <p:spPr>
            <a:xfrm>
              <a:off x="1219200" y="5181600"/>
              <a:ext cx="4854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>
                  <a:solidFill>
                    <a:schemeClr val="tx2"/>
                  </a:solidFill>
                </a:rPr>
                <a:t>Coincidence</a:t>
              </a:r>
              <a:r>
                <a:rPr lang="fr-FR" sz="2400" dirty="0" smtClean="0">
                  <a:solidFill>
                    <a:schemeClr val="tx2"/>
                  </a:solidFill>
                </a:rPr>
                <a:t> time </a:t>
              </a:r>
              <a:r>
                <a:rPr lang="fr-FR" sz="2400" dirty="0" err="1" smtClean="0">
                  <a:solidFill>
                    <a:schemeClr val="tx2"/>
                  </a:solidFill>
                </a:rPr>
                <a:t>resolution</a:t>
              </a:r>
              <a:r>
                <a:rPr lang="fr-FR" sz="2400" dirty="0" smtClean="0">
                  <a:solidFill>
                    <a:schemeClr val="tx2"/>
                  </a:solidFill>
                </a:rPr>
                <a:t> CTR :</a:t>
              </a:r>
              <a:endParaRPr lang="fr-FR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1151419" y="3859734"/>
            <a:ext cx="3338750" cy="1169466"/>
            <a:chOff x="1151419" y="3859734"/>
            <a:chExt cx="3338750" cy="1169466"/>
          </a:xfrm>
        </p:grpSpPr>
        <p:grpSp>
          <p:nvGrpSpPr>
            <p:cNvPr id="22" name="Grouper 21"/>
            <p:cNvGrpSpPr/>
            <p:nvPr/>
          </p:nvGrpSpPr>
          <p:grpSpPr>
            <a:xfrm>
              <a:off x="1295400" y="4343400"/>
              <a:ext cx="2209800" cy="685800"/>
              <a:chOff x="1295400" y="4343400"/>
              <a:chExt cx="2209800" cy="685800"/>
            </a:xfrm>
          </p:grpSpPr>
          <p:sp>
            <p:nvSpPr>
              <p:cNvPr id="14" name="Rectangle à coins arrondis 13"/>
              <p:cNvSpPr/>
              <p:nvPr/>
            </p:nvSpPr>
            <p:spPr bwMode="auto">
              <a:xfrm>
                <a:off x="1295400" y="4343400"/>
                <a:ext cx="2209800" cy="6858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graphicFrame>
            <p:nvGraphicFramePr>
              <p:cNvPr id="91152" name="Object 16"/>
              <p:cNvGraphicFramePr>
                <a:graphicFrameLocks noChangeAspect="1"/>
              </p:cNvGraphicFramePr>
              <p:nvPr/>
            </p:nvGraphicFramePr>
            <p:xfrm>
              <a:off x="1504950" y="4410075"/>
              <a:ext cx="1884363" cy="608013"/>
            </p:xfrm>
            <a:graphic>
              <a:graphicData uri="http://schemas.openxmlformats.org/presentationml/2006/ole">
                <p:oleObj spid="_x0000_s225286" name="Équation" r:id="rId6" imgW="1066800" imgH="381000" progId="Equation.3">
                  <p:embed/>
                </p:oleObj>
              </a:graphicData>
            </a:graphic>
          </p:graphicFrame>
        </p:grpSp>
        <p:sp>
          <p:nvSpPr>
            <p:cNvPr id="13" name="TextBox 12"/>
            <p:cNvSpPr txBox="1"/>
            <p:nvPr/>
          </p:nvSpPr>
          <p:spPr>
            <a:xfrm>
              <a:off x="1151419" y="3859734"/>
              <a:ext cx="3338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solidFill>
                    <a:schemeClr val="tx2"/>
                  </a:solidFill>
                </a:rPr>
                <a:t>Arrival</a:t>
              </a:r>
              <a:r>
                <a:rPr lang="fr-FR" sz="2000" dirty="0" smtClean="0">
                  <a:solidFill>
                    <a:schemeClr val="tx2"/>
                  </a:solidFill>
                </a:rPr>
                <a:t> time of first photon :</a:t>
              </a:r>
              <a:endParaRPr lang="fr-FR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3338487" y="2352457"/>
            <a:ext cx="5534579" cy="1457543"/>
            <a:chOff x="3338487" y="2352457"/>
            <a:chExt cx="5534579" cy="1457543"/>
          </a:xfrm>
        </p:grpSpPr>
        <p:grpSp>
          <p:nvGrpSpPr>
            <p:cNvPr id="19" name="Grouper 18"/>
            <p:cNvGrpSpPr/>
            <p:nvPr/>
          </p:nvGrpSpPr>
          <p:grpSpPr>
            <a:xfrm>
              <a:off x="4572000" y="3048000"/>
              <a:ext cx="2971800" cy="762000"/>
              <a:chOff x="3505200" y="3048000"/>
              <a:chExt cx="2971800" cy="762000"/>
            </a:xfrm>
          </p:grpSpPr>
          <p:sp>
            <p:nvSpPr>
              <p:cNvPr id="18" name="Rectangle à coins arrondis 17"/>
              <p:cNvSpPr/>
              <p:nvPr/>
            </p:nvSpPr>
            <p:spPr bwMode="auto">
              <a:xfrm>
                <a:off x="3505200" y="3048000"/>
                <a:ext cx="2971800" cy="7620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graphicFrame>
            <p:nvGraphicFramePr>
              <p:cNvPr id="91151" name="Object 15"/>
              <p:cNvGraphicFramePr>
                <a:graphicFrameLocks noChangeAspect="1"/>
              </p:cNvGraphicFramePr>
              <p:nvPr/>
            </p:nvGraphicFramePr>
            <p:xfrm>
              <a:off x="3643313" y="3048000"/>
              <a:ext cx="2608262" cy="762000"/>
            </p:xfrm>
            <a:graphic>
              <a:graphicData uri="http://schemas.openxmlformats.org/presentationml/2006/ole">
                <p:oleObj spid="_x0000_s225285" name="Équation" r:id="rId7" imgW="1435100" imgH="419100" progId="Equation.3">
                  <p:embed/>
                </p:oleObj>
              </a:graphicData>
            </a:graphic>
          </p:graphicFrame>
        </p:grpSp>
        <p:sp>
          <p:nvSpPr>
            <p:cNvPr id="12" name="Rectangle 11"/>
            <p:cNvSpPr/>
            <p:nvPr/>
          </p:nvSpPr>
          <p:spPr>
            <a:xfrm>
              <a:off x="3338487" y="2352457"/>
              <a:ext cx="55345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dirty="0" smtClean="0">
                  <a:latin typeface="+mn-lt"/>
                </a:rPr>
                <a:t>The number of photo-electrons firing the photo-detector </a:t>
              </a:r>
            </a:p>
            <a:p>
              <a:r>
                <a:rPr lang="en-GB" sz="1800" dirty="0" err="1" smtClean="0">
                  <a:latin typeface="+mn-lt"/>
                </a:rPr>
                <a:t>N(t</a:t>
              </a:r>
              <a:r>
                <a:rPr lang="en-GB" sz="1800" dirty="0" smtClean="0">
                  <a:latin typeface="+mn-lt"/>
                </a:rPr>
                <a:t>) between 0 and </a:t>
              </a:r>
              <a:r>
                <a:rPr lang="en-GB" sz="1800" dirty="0" err="1" smtClean="0">
                  <a:latin typeface="+mn-lt"/>
                </a:rPr>
                <a:t>t</a:t>
              </a:r>
              <a:r>
                <a:rPr lang="en-GB" sz="1800" dirty="0" smtClean="0">
                  <a:latin typeface="+mn-lt"/>
                </a:rPr>
                <a:t> after simplifications is given by :</a:t>
              </a:r>
              <a:endParaRPr lang="en-GB" sz="18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6096000" cy="838200"/>
          </a:xfrm>
        </p:spPr>
        <p:txBody>
          <a:bodyPr/>
          <a:lstStyle/>
          <a:p>
            <a:pPr algn="ctr"/>
            <a:r>
              <a:rPr lang="fr-FR" sz="3600" dirty="0" smtClean="0"/>
              <a:t>Photon </a:t>
            </a:r>
            <a:r>
              <a:rPr lang="fr-FR" sz="3600" dirty="0" err="1" smtClean="0"/>
              <a:t>counting</a:t>
            </a:r>
            <a:r>
              <a:rPr lang="fr-FR" sz="3600" dirty="0" smtClean="0"/>
              <a:t> </a:t>
            </a:r>
            <a:r>
              <a:rPr lang="fr-FR" sz="3600" dirty="0" err="1" smtClean="0"/>
              <a:t>approach</a:t>
            </a:r>
            <a:endParaRPr lang="fr-FR" sz="3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8200" y="1066800"/>
            <a:ext cx="7759700" cy="4785358"/>
          </a:xfrm>
          <a:prstGeom prst="rect">
            <a:avLst/>
          </a:prstGeom>
        </p:spPr>
      </p:pic>
      <p:grpSp>
        <p:nvGrpSpPr>
          <p:cNvPr id="12" name="Grouper 11"/>
          <p:cNvGrpSpPr/>
          <p:nvPr/>
        </p:nvGrpSpPr>
        <p:grpSpPr>
          <a:xfrm>
            <a:off x="838200" y="1066800"/>
            <a:ext cx="7772400" cy="4800600"/>
            <a:chOff x="838200" y="1066800"/>
            <a:chExt cx="7772400" cy="48006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rcRect r="56055" b="18978"/>
            <a:stretch>
              <a:fillRect/>
            </a:stretch>
          </p:blipFill>
          <p:spPr>
            <a:xfrm>
              <a:off x="838200" y="1081391"/>
              <a:ext cx="7772400" cy="4786009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2007584" y="1066800"/>
              <a:ext cx="55362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LYSO, 2200pe </a:t>
              </a:r>
              <a:r>
                <a:rPr lang="fr-FR" dirty="0" err="1" smtClean="0">
                  <a:solidFill>
                    <a:schemeClr val="bg1">
                      <a:lumMod val="50000"/>
                    </a:schemeClr>
                  </a:solidFill>
                </a:rPr>
                <a:t>detected</a:t>
              </a:r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  <a:latin typeface="Symbol" charset="2"/>
                  <a:cs typeface="Symbol" charset="2"/>
                </a:rPr>
                <a:t>t</a:t>
              </a:r>
              <a:r>
                <a:rPr lang="fr-FR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=40ns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31558" y="2057400"/>
              <a:ext cx="1223453" cy="52322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  <a:latin typeface="Symbol" charset="2"/>
                  <a:cs typeface="Symbol" charset="2"/>
                </a:rPr>
                <a:t>t</a:t>
              </a:r>
              <a:r>
                <a:rPr lang="fr-FR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=0ns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7416" y="2133600"/>
              <a:ext cx="1522915" cy="52322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chemeClr val="bg2"/>
                  </a:solidFill>
                  <a:latin typeface="Symbol" charset="2"/>
                  <a:cs typeface="Symbol" charset="2"/>
                </a:rPr>
                <a:t>t</a:t>
              </a:r>
              <a:r>
                <a:rPr lang="fr-FR" baseline="-25000" dirty="0" smtClean="0">
                  <a:solidFill>
                    <a:schemeClr val="bg2"/>
                  </a:solidFill>
                </a:rPr>
                <a:t>r</a:t>
              </a:r>
              <a:r>
                <a:rPr lang="fr-FR" dirty="0" smtClean="0">
                  <a:solidFill>
                    <a:schemeClr val="bg2"/>
                  </a:solidFill>
                </a:rPr>
                <a:t>=0.2ns</a:t>
              </a:r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30285" y="1828800"/>
              <a:ext cx="1522915" cy="523220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t</a:t>
              </a:r>
              <a:r>
                <a:rPr lang="fr-FR" baseline="-25000" dirty="0" smtClean="0">
                  <a:solidFill>
                    <a:srgbClr val="008000"/>
                  </a:solidFill>
                </a:rPr>
                <a:t>r</a:t>
              </a:r>
              <a:r>
                <a:rPr lang="fr-FR" dirty="0" smtClean="0">
                  <a:solidFill>
                    <a:srgbClr val="008000"/>
                  </a:solidFill>
                </a:rPr>
                <a:t>=0.5ns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08816" y="1991380"/>
              <a:ext cx="1223453" cy="523220"/>
            </a:xfrm>
            <a:prstGeom prst="rect">
              <a:avLst/>
            </a:prstGeom>
            <a:ln>
              <a:solidFill>
                <a:srgbClr val="FF0802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t</a:t>
              </a:r>
              <a:r>
                <a:rPr lang="fr-FR" baseline="-25000" dirty="0" smtClean="0">
                  <a:solidFill>
                    <a:srgbClr val="FF0000"/>
                  </a:solidFill>
                </a:rPr>
                <a:t>r</a:t>
              </a:r>
              <a:r>
                <a:rPr lang="fr-FR" dirty="0" smtClean="0">
                  <a:solidFill>
                    <a:srgbClr val="FF0000"/>
                  </a:solidFill>
                </a:rPr>
                <a:t>=1ns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135467"/>
            <a:ext cx="6172201" cy="685800"/>
          </a:xfrm>
        </p:spPr>
        <p:txBody>
          <a:bodyPr/>
          <a:lstStyle/>
          <a:p>
            <a:pPr algn="ctr">
              <a:lnSpc>
                <a:spcPts val="3240"/>
              </a:lnSpc>
            </a:pPr>
            <a:r>
              <a:rPr lang="fr-FR" sz="3200" dirty="0" smtClean="0"/>
              <a:t>Variation of CTR for </a:t>
            </a:r>
            <a:r>
              <a:rPr lang="fr-FR" sz="3200" dirty="0" err="1" smtClean="0"/>
              <a:t>different</a:t>
            </a:r>
            <a:r>
              <a:rPr lang="fr-FR" sz="3200" dirty="0" smtClean="0"/>
              <a:t> </a:t>
            </a:r>
            <a:r>
              <a:rPr lang="fr-FR" sz="3200" dirty="0" err="1" smtClean="0"/>
              <a:t>crystals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r>
              <a:rPr lang="fr-FR" sz="3200" dirty="0" smtClean="0"/>
              <a:t> </a:t>
            </a:r>
            <a:r>
              <a:rPr lang="fr-FR" sz="3200" dirty="0" err="1" smtClean="0"/>
              <a:t>different</a:t>
            </a:r>
            <a:r>
              <a:rPr lang="fr-FR" sz="3200" dirty="0" smtClean="0"/>
              <a:t> </a:t>
            </a:r>
            <a:r>
              <a:rPr lang="fr-FR" sz="3200" dirty="0" err="1" smtClean="0"/>
              <a:t>rise</a:t>
            </a:r>
            <a:r>
              <a:rPr lang="fr-FR" sz="3200" dirty="0" smtClean="0"/>
              <a:t> times  </a:t>
            </a:r>
            <a:endParaRPr lang="fr-FR" sz="3200" dirty="0"/>
          </a:p>
        </p:txBody>
      </p:sp>
      <p:grpSp>
        <p:nvGrpSpPr>
          <p:cNvPr id="3" name="Group 12"/>
          <p:cNvGrpSpPr/>
          <p:nvPr/>
        </p:nvGrpSpPr>
        <p:grpSpPr>
          <a:xfrm>
            <a:off x="4621057" y="914400"/>
            <a:ext cx="4487333" cy="2767425"/>
            <a:chOff x="4622801" y="1585272"/>
            <a:chExt cx="4487333" cy="22658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rcRect t="5219" r="7496"/>
            <a:stretch>
              <a:fillRect/>
            </a:stretch>
          </p:blipFill>
          <p:spPr>
            <a:xfrm>
              <a:off x="4622801" y="1585272"/>
              <a:ext cx="4487333" cy="2265885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 bwMode="auto">
            <a:xfrm>
              <a:off x="5345098" y="3047992"/>
              <a:ext cx="3765036" cy="16933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er 19"/>
          <p:cNvGrpSpPr/>
          <p:nvPr/>
        </p:nvGrpSpPr>
        <p:grpSpPr>
          <a:xfrm>
            <a:off x="22910" y="914400"/>
            <a:ext cx="4584700" cy="2769028"/>
            <a:chOff x="22910" y="914400"/>
            <a:chExt cx="4584700" cy="276902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10" y="914400"/>
              <a:ext cx="4584700" cy="2769028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 bwMode="auto">
            <a:xfrm>
              <a:off x="661716" y="2708016"/>
              <a:ext cx="3573211" cy="1969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er 29"/>
          <p:cNvGrpSpPr/>
          <p:nvPr/>
        </p:nvGrpSpPr>
        <p:grpSpPr>
          <a:xfrm>
            <a:off x="34104" y="3733800"/>
            <a:ext cx="4561636" cy="2743200"/>
            <a:chOff x="34104" y="3733800"/>
            <a:chExt cx="4561636" cy="27432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rcRect t="2685"/>
            <a:stretch>
              <a:fillRect/>
            </a:stretch>
          </p:blipFill>
          <p:spPr>
            <a:xfrm>
              <a:off x="34104" y="3733800"/>
              <a:ext cx="4561636" cy="27432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 bwMode="auto">
            <a:xfrm>
              <a:off x="713668" y="5627990"/>
              <a:ext cx="3555235" cy="20049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er 30"/>
          <p:cNvGrpSpPr/>
          <p:nvPr/>
        </p:nvGrpSpPr>
        <p:grpSpPr>
          <a:xfrm>
            <a:off x="4625374" y="3733800"/>
            <a:ext cx="4466166" cy="2743200"/>
            <a:chOff x="4625374" y="3733800"/>
            <a:chExt cx="4466166" cy="27432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rcRect r="7549"/>
            <a:stretch>
              <a:fillRect/>
            </a:stretch>
          </p:blipFill>
          <p:spPr>
            <a:xfrm>
              <a:off x="4625374" y="3733800"/>
              <a:ext cx="4466166" cy="2743200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 bwMode="auto">
            <a:xfrm>
              <a:off x="5326504" y="5465433"/>
              <a:ext cx="3765036" cy="19511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er 35"/>
          <p:cNvGrpSpPr/>
          <p:nvPr/>
        </p:nvGrpSpPr>
        <p:grpSpPr>
          <a:xfrm>
            <a:off x="2188432" y="1219200"/>
            <a:ext cx="2307368" cy="1567564"/>
            <a:chOff x="2188432" y="1219200"/>
            <a:chExt cx="2307368" cy="1567564"/>
          </a:xfrm>
        </p:grpSpPr>
        <p:sp>
          <p:nvSpPr>
            <p:cNvPr id="25" name="Oval 24"/>
            <p:cNvSpPr/>
            <p:nvPr/>
          </p:nvSpPr>
          <p:spPr bwMode="auto">
            <a:xfrm>
              <a:off x="2188432" y="2648898"/>
              <a:ext cx="128564" cy="13786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2" name="Flèche vers la gauche 31"/>
            <p:cNvSpPr/>
            <p:nvPr/>
          </p:nvSpPr>
          <p:spPr bwMode="auto">
            <a:xfrm>
              <a:off x="4038600" y="1219200"/>
              <a:ext cx="457200" cy="228600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37" name="Grouper 36"/>
          <p:cNvGrpSpPr/>
          <p:nvPr/>
        </p:nvGrpSpPr>
        <p:grpSpPr>
          <a:xfrm>
            <a:off x="6873190" y="1752600"/>
            <a:ext cx="2118410" cy="1020670"/>
            <a:chOff x="6873190" y="1752600"/>
            <a:chExt cx="2118410" cy="1020670"/>
          </a:xfrm>
        </p:grpSpPr>
        <p:sp>
          <p:nvSpPr>
            <p:cNvPr id="24" name="Oval 23"/>
            <p:cNvSpPr/>
            <p:nvPr/>
          </p:nvSpPr>
          <p:spPr bwMode="auto">
            <a:xfrm>
              <a:off x="6873190" y="2628499"/>
              <a:ext cx="135466" cy="14477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3" name="Flèche vers la gauche 32"/>
            <p:cNvSpPr/>
            <p:nvPr/>
          </p:nvSpPr>
          <p:spPr bwMode="auto">
            <a:xfrm>
              <a:off x="8534400" y="1752600"/>
              <a:ext cx="457200" cy="228600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1800994" y="4419600"/>
            <a:ext cx="2694806" cy="1288505"/>
            <a:chOff x="1800994" y="4419600"/>
            <a:chExt cx="2694806" cy="1288505"/>
          </a:xfrm>
        </p:grpSpPr>
        <p:sp>
          <p:nvSpPr>
            <p:cNvPr id="27" name="Oval 26"/>
            <p:cNvSpPr/>
            <p:nvPr/>
          </p:nvSpPr>
          <p:spPr bwMode="auto">
            <a:xfrm>
              <a:off x="1800994" y="5567756"/>
              <a:ext cx="127917" cy="1403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4" name="Flèche vers la gauche 33"/>
            <p:cNvSpPr/>
            <p:nvPr/>
          </p:nvSpPr>
          <p:spPr bwMode="auto">
            <a:xfrm>
              <a:off x="4038600" y="4419600"/>
              <a:ext cx="457200" cy="228600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sp>
        <p:nvSpPr>
          <p:cNvPr id="35" name="Flèche vers la gauche 34"/>
          <p:cNvSpPr/>
          <p:nvPr/>
        </p:nvSpPr>
        <p:spPr bwMode="auto">
          <a:xfrm>
            <a:off x="8534400" y="4560130"/>
            <a:ext cx="457200" cy="2286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01598"/>
            <a:ext cx="6096001" cy="685800"/>
          </a:xfrm>
        </p:spPr>
        <p:txBody>
          <a:bodyPr/>
          <a:lstStyle/>
          <a:p>
            <a:pPr algn="ctr"/>
            <a:r>
              <a:rPr lang="fr-FR" sz="3200" dirty="0" smtClean="0"/>
              <a:t>Crystal </a:t>
            </a:r>
            <a:r>
              <a:rPr lang="fr-FR" sz="3200" dirty="0" err="1" smtClean="0"/>
              <a:t>specifications</a:t>
            </a:r>
            <a:r>
              <a:rPr lang="fr-FR" sz="3200" dirty="0" smtClean="0"/>
              <a:t> for </a:t>
            </a:r>
            <a:br>
              <a:rPr lang="fr-FR" sz="3200" dirty="0" smtClean="0"/>
            </a:br>
            <a:r>
              <a:rPr lang="fr-FR" sz="3200" dirty="0" smtClean="0"/>
              <a:t>200ps CTR</a:t>
            </a:r>
            <a:endParaRPr lang="fr-F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61936" y="5410200"/>
            <a:ext cx="353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Impossible  for </a:t>
            </a:r>
            <a:r>
              <a:rPr lang="fr-FR" sz="2400" dirty="0" err="1" smtClean="0">
                <a:solidFill>
                  <a:schemeClr val="tx2"/>
                </a:solidFill>
              </a:rPr>
              <a:t>LuAG:Ce</a:t>
            </a:r>
            <a:endParaRPr lang="fr-FR" sz="2400" dirty="0">
              <a:solidFill>
                <a:schemeClr val="tx2"/>
              </a:solidFill>
            </a:endParaRPr>
          </a:p>
        </p:txBody>
      </p:sp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352425" y="1811867"/>
          <a:ext cx="8486775" cy="3330575"/>
        </p:xfrm>
        <a:graphic>
          <a:graphicData uri="http://schemas.openxmlformats.org/presentationml/2006/ole">
            <p:oleObj spid="_x0000_s227330" name="Document" r:id="rId3" imgW="5664200" imgH="22225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0"/>
            <a:ext cx="7537450" cy="838200"/>
          </a:xfrm>
        </p:spPr>
        <p:txBody>
          <a:bodyPr/>
          <a:lstStyle/>
          <a:p>
            <a:pPr algn="ctr"/>
            <a:r>
              <a:rPr lang="fr-FR" dirty="0" err="1" smtClean="0"/>
              <a:t>Coincidence</a:t>
            </a:r>
            <a:r>
              <a:rPr lang="fr-FR" dirty="0" smtClean="0"/>
              <a:t> </a:t>
            </a:r>
            <a:r>
              <a:rPr lang="fr-FR" dirty="0" err="1" smtClean="0"/>
              <a:t>SiPM-SiPM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0" y="937310"/>
            <a:ext cx="9118600" cy="5499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Group 2"/>
          <p:cNvGraphicFramePr>
            <a:graphicFrameLocks noGrp="1"/>
          </p:cNvGraphicFramePr>
          <p:nvPr/>
        </p:nvGraphicFramePr>
        <p:xfrm>
          <a:off x="816480" y="861940"/>
          <a:ext cx="7641721" cy="1588511"/>
        </p:xfrm>
        <a:graphic>
          <a:graphicData uri="http://schemas.openxmlformats.org/drawingml/2006/table">
            <a:tbl>
              <a:tblPr/>
              <a:tblGrid>
                <a:gridCol w="2685745"/>
                <a:gridCol w="1637614"/>
                <a:gridCol w="1580104"/>
                <a:gridCol w="1738258"/>
              </a:tblGrid>
              <a:tr h="8723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FWHM in coincidence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Hama. 25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μ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FWHM in coincidence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Hama. 50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μ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FWHM in coincidence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Hama. 100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μ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33"/>
                    </a:solidFill>
                  </a:tcPr>
                </a:tc>
              </a:tr>
              <a:tr h="3580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Fill Factor: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30.8%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61.5%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78.5%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580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Number of Pixels: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14400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3600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900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18" name="Group 46"/>
          <p:cNvGraphicFramePr>
            <a:graphicFrameLocks noGrp="1"/>
          </p:cNvGraphicFramePr>
          <p:nvPr/>
        </p:nvGraphicFramePr>
        <p:xfrm>
          <a:off x="808581" y="2414423"/>
          <a:ext cx="7649619" cy="615222"/>
        </p:xfrm>
        <a:graphic>
          <a:graphicData uri="http://schemas.openxmlformats.org/drawingml/2006/table">
            <a:tbl>
              <a:tblPr/>
              <a:tblGrid>
                <a:gridCol w="2670679"/>
                <a:gridCol w="1638074"/>
                <a:gridCol w="1580548"/>
                <a:gridCol w="1760318"/>
              </a:tblGrid>
              <a:tr h="6152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Best Settings: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73V Bias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150mV Th.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72.4V Bias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100mV Th.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70.3V Bias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300mV Th.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36" name="Group 64"/>
          <p:cNvGraphicFramePr>
            <a:graphicFrameLocks noGrp="1"/>
          </p:cNvGraphicFramePr>
          <p:nvPr/>
        </p:nvGraphicFramePr>
        <p:xfrm>
          <a:off x="817920" y="3026488"/>
          <a:ext cx="7640281" cy="3396788"/>
        </p:xfrm>
        <a:graphic>
          <a:graphicData uri="http://schemas.openxmlformats.org/drawingml/2006/table">
            <a:tbl>
              <a:tblPr/>
              <a:tblGrid>
                <a:gridCol w="2673669"/>
                <a:gridCol w="1617369"/>
                <a:gridCol w="1585881"/>
                <a:gridCol w="1763362"/>
              </a:tblGrid>
              <a:tr h="6077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LSO with LSO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2x2x10mm</a:t>
                      </a:r>
                      <a:r>
                        <a:rPr kumimoji="0" lang="en-US" sz="16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: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340±9ps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220±4ps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280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±9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</a:tr>
              <a:tr h="3580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LFS 3x3x15mm</a:t>
                      </a:r>
                      <a:r>
                        <a:rPr kumimoji="0" lang="en-US" sz="1600" b="0" i="0" u="none" strike="noStrike" cap="none" normalizeH="0" baseline="33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: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429±10ps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285±8ps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340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3.2ps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6077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LuAG:Pr with LuAG:Pr 2x2x8mm</a:t>
                      </a:r>
                      <a:r>
                        <a:rPr kumimoji="0" lang="en-US" sz="1600" b="0" i="0" u="none" strike="noStrike" cap="none" normalizeH="0" baseline="33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: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1061±40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672±30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826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±40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77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LuAG:Ce with LuAG:Ce 2x2x8mm</a:t>
                      </a:r>
                      <a:r>
                        <a:rPr kumimoji="0" lang="en-US" sz="1600" b="0" i="0" u="none" strike="noStrike" cap="none" normalizeH="0" baseline="33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: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1534±50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872±50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1176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±50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6077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LYSO with LYSO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2x2x8mm</a:t>
                      </a:r>
                      <a:r>
                        <a:rPr kumimoji="0" lang="en-US" sz="16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: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282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±9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77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LYSO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with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LYSO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0.75x0.75x10mm</a:t>
                      </a:r>
                      <a:r>
                        <a:rPr kumimoji="0" lang="en-US" sz="1800" b="0" i="0" u="none" strike="noStrike" cap="none" normalizeH="0" baseline="33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: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360±22ps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208±20ps</a:t>
                      </a:r>
                    </a:p>
                  </a:txBody>
                  <a:tcPr marL="81638" marR="81638" marT="584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 bwMode="auto">
          <a:xfrm>
            <a:off x="1143000" y="0"/>
            <a:ext cx="654147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Summary of results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800" y="0"/>
            <a:ext cx="6213475" cy="838200"/>
          </a:xfrm>
        </p:spPr>
        <p:txBody>
          <a:bodyPr/>
          <a:lstStyle/>
          <a:p>
            <a:pPr algn="ctr">
              <a:defRPr/>
            </a:pPr>
            <a:r>
              <a:rPr lang="fr-FR" sz="3600" dirty="0" err="1" smtClean="0"/>
              <a:t>Reproducibility</a:t>
            </a:r>
            <a:r>
              <a:rPr lang="fr-FR" dirty="0" smtClean="0"/>
              <a:t> LSO vs LSO</a:t>
            </a:r>
            <a:endParaRPr lang="fr-FR" dirty="0"/>
          </a:p>
        </p:txBody>
      </p:sp>
      <p:grpSp>
        <p:nvGrpSpPr>
          <p:cNvPr id="3" name="Grouper 5"/>
          <p:cNvGrpSpPr>
            <a:grpSpLocks/>
          </p:cNvGrpSpPr>
          <p:nvPr/>
        </p:nvGrpSpPr>
        <p:grpSpPr bwMode="auto">
          <a:xfrm>
            <a:off x="322385" y="914400"/>
            <a:ext cx="8499231" cy="5588000"/>
            <a:chOff x="349250" y="914400"/>
            <a:chExt cx="9207500" cy="5588000"/>
          </a:xfrm>
        </p:grpSpPr>
        <p:pic>
          <p:nvPicPr>
            <p:cNvPr id="31748" name="Imag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9250" y="914400"/>
              <a:ext cx="9207500" cy="55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4"/>
            <p:cNvSpPr txBox="1"/>
            <p:nvPr/>
          </p:nvSpPr>
          <p:spPr>
            <a:xfrm>
              <a:off x="2181731" y="4876800"/>
              <a:ext cx="442335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 err="1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SiPM</a:t>
              </a:r>
              <a:r>
                <a:rPr lang="fr-FR" dirty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 Hamamatsu 50</a:t>
              </a:r>
              <a:r>
                <a:rPr lang="fr-FR" dirty="0">
                  <a:solidFill>
                    <a:schemeClr val="bg1">
                      <a:lumMod val="75000"/>
                    </a:schemeClr>
                  </a:solidFill>
                  <a:latin typeface="Symbol" charset="2"/>
                  <a:cs typeface="Symbol" charset="2"/>
                </a:rPr>
                <a:t>m</a:t>
              </a:r>
              <a:r>
                <a:rPr lang="fr-FR" dirty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m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9468" y="1701800"/>
          <a:ext cx="81280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32"/>
                <a:gridCol w="1970052"/>
                <a:gridCol w="1238887"/>
                <a:gridCol w="28193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Crystals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Nbre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pe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firing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SiPM</a:t>
                      </a:r>
                      <a:r>
                        <a:rPr lang="fr-FR" dirty="0" smtClean="0"/>
                        <a:t> 25μm  @511keV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CTR</a:t>
                      </a:r>
                    </a:p>
                    <a:p>
                      <a:r>
                        <a:rPr lang="fr-FR" dirty="0" err="1" smtClean="0"/>
                        <a:t>Measured</a:t>
                      </a:r>
                      <a:endParaRPr lang="fr-FR" dirty="0" smtClean="0"/>
                    </a:p>
                    <a:p>
                      <a:r>
                        <a:rPr lang="fr-FR" dirty="0" err="1" smtClean="0"/>
                        <a:t>SiPM</a:t>
                      </a:r>
                      <a:r>
                        <a:rPr lang="fr-FR" dirty="0" smtClean="0"/>
                        <a:t> 25μm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Predicted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with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Shao</a:t>
                      </a:r>
                      <a:r>
                        <a:rPr lang="fr-FR" dirty="0" smtClean="0"/>
                        <a:t> formula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LSO 2x2x10mm</a:t>
                      </a:r>
                      <a:r>
                        <a:rPr lang="fr-FR" baseline="30000" dirty="0" smtClean="0"/>
                        <a:t>3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340ps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330ps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LYSO</a:t>
                      </a:r>
                    </a:p>
                    <a:p>
                      <a:r>
                        <a:rPr lang="fr-FR" dirty="0" smtClean="0"/>
                        <a:t>0.75x0.75x10mm</a:t>
                      </a:r>
                      <a:r>
                        <a:rPr lang="fr-FR" baseline="30000" dirty="0" smtClean="0"/>
                        <a:t>3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786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360ps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336ps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LuAG:Ce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2x2x8mm</a:t>
                      </a:r>
                      <a:r>
                        <a:rPr lang="fr-FR" baseline="30000" dirty="0" smtClean="0"/>
                        <a:t>2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1534ps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1492 </a:t>
                      </a:r>
                      <a:r>
                        <a:rPr lang="fr-FR" dirty="0" err="1" smtClean="0"/>
                        <a:t>ps</a:t>
                      </a:r>
                      <a:r>
                        <a:rPr lang="fr-FR" dirty="0" smtClean="0"/>
                        <a:t> (</a:t>
                      </a:r>
                      <a:r>
                        <a:rPr lang="fr-FR" dirty="0" err="1" smtClean="0"/>
                        <a:t>decay</a:t>
                      </a:r>
                      <a:r>
                        <a:rPr lang="fr-FR" baseline="0" dirty="0" smtClean="0"/>
                        <a:t> 60ns)</a:t>
                      </a:r>
                    </a:p>
                    <a:p>
                      <a:r>
                        <a:rPr lang="fr-FR" baseline="0" dirty="0" smtClean="0"/>
                        <a:t>1553ps (</a:t>
                      </a:r>
                      <a:r>
                        <a:rPr lang="fr-FR" baseline="0" dirty="0" err="1" smtClean="0"/>
                        <a:t>decay</a:t>
                      </a:r>
                      <a:r>
                        <a:rPr lang="fr-FR" baseline="0" dirty="0" smtClean="0"/>
                        <a:t> 65ns)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LuAG:Pr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2x2x8mm</a:t>
                      </a:r>
                      <a:r>
                        <a:rPr lang="fr-FR" baseline="30000" dirty="0" smtClean="0"/>
                        <a:t>2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1061ps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842ps (</a:t>
                      </a:r>
                      <a:r>
                        <a:rPr lang="fr-FR" dirty="0" err="1" smtClean="0"/>
                        <a:t>rise</a:t>
                      </a:r>
                      <a:r>
                        <a:rPr lang="fr-FR" dirty="0" smtClean="0"/>
                        <a:t> time 200ps)</a:t>
                      </a:r>
                    </a:p>
                    <a:p>
                      <a:r>
                        <a:rPr lang="fr-FR" dirty="0" smtClean="0"/>
                        <a:t>1031 </a:t>
                      </a:r>
                      <a:r>
                        <a:rPr lang="fr-FR" dirty="0" err="1" smtClean="0"/>
                        <a:t>ps</a:t>
                      </a:r>
                      <a:r>
                        <a:rPr lang="fr-FR" dirty="0" smtClean="0"/>
                        <a:t> (</a:t>
                      </a:r>
                      <a:r>
                        <a:rPr lang="fr-FR" dirty="0" err="1" smtClean="0"/>
                        <a:t>risetime</a:t>
                      </a:r>
                      <a:r>
                        <a:rPr lang="fr-FR" dirty="0" smtClean="0"/>
                        <a:t> 300ps)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76200"/>
            <a:ext cx="6400799" cy="685800"/>
          </a:xfrm>
        </p:spPr>
        <p:txBody>
          <a:bodyPr/>
          <a:lstStyle/>
          <a:p>
            <a:pPr algn="ctr"/>
            <a:r>
              <a:rPr lang="fr-FR" sz="3200" dirty="0" err="1" smtClean="0"/>
              <a:t>Comparison</a:t>
            </a:r>
            <a:r>
              <a:rPr lang="fr-FR" sz="3200" dirty="0" smtClean="0"/>
              <a:t> </a:t>
            </a:r>
            <a:r>
              <a:rPr lang="fr-FR" sz="3200" dirty="0" err="1" smtClean="0"/>
              <a:t>between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err="1" smtClean="0"/>
              <a:t>predictions</a:t>
            </a:r>
            <a:r>
              <a:rPr lang="fr-FR" sz="3200" dirty="0" smtClean="0"/>
              <a:t> &amp; </a:t>
            </a:r>
            <a:r>
              <a:rPr lang="fr-FR" sz="3200" dirty="0" err="1" smtClean="0"/>
              <a:t>experimental</a:t>
            </a:r>
            <a:r>
              <a:rPr lang="fr-FR" sz="3200" dirty="0" smtClean="0"/>
              <a:t> </a:t>
            </a:r>
            <a:r>
              <a:rPr lang="fr-FR" sz="3200" dirty="0" err="1" smtClean="0"/>
              <a:t>results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0"/>
            <a:ext cx="7537450" cy="838200"/>
          </a:xfrm>
        </p:spPr>
        <p:txBody>
          <a:bodyPr/>
          <a:lstStyle/>
          <a:p>
            <a:pPr algn="ctr"/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914400"/>
            <a:ext cx="8458200" cy="5257800"/>
          </a:xfrm>
        </p:spPr>
        <p:txBody>
          <a:bodyPr/>
          <a:lstStyle/>
          <a:p>
            <a:r>
              <a:rPr lang="fr-FR" sz="2800" dirty="0" smtClean="0"/>
              <a:t>Timing </a:t>
            </a:r>
            <a:r>
              <a:rPr lang="fr-FR" sz="2800" dirty="0" err="1" smtClean="0"/>
              <a:t>resolution</a:t>
            </a:r>
            <a:r>
              <a:rPr lang="fr-FR" sz="2800" dirty="0" smtClean="0"/>
              <a:t> </a:t>
            </a:r>
            <a:r>
              <a:rPr lang="fr-FR" sz="2800" dirty="0" err="1" smtClean="0"/>
              <a:t>improves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lower</a:t>
            </a:r>
            <a:r>
              <a:rPr lang="fr-FR" sz="2800" dirty="0" smtClean="0"/>
              <a:t> </a:t>
            </a:r>
            <a:r>
              <a:rPr lang="fr-FR" sz="2800" dirty="0" err="1" smtClean="0"/>
              <a:t>threshold</a:t>
            </a:r>
            <a:endParaRPr lang="fr-FR" sz="2800" dirty="0" smtClean="0"/>
          </a:p>
          <a:p>
            <a:r>
              <a:rPr lang="fr-FR" sz="2800" dirty="0" err="1" smtClean="0"/>
              <a:t>Ultimate</a:t>
            </a:r>
            <a:r>
              <a:rPr lang="fr-FR" sz="2800" dirty="0" smtClean="0"/>
              <a:t> </a:t>
            </a:r>
            <a:r>
              <a:rPr lang="fr-FR" sz="2800" dirty="0" err="1" smtClean="0"/>
              <a:t>resolution</a:t>
            </a:r>
            <a:r>
              <a:rPr lang="fr-FR" sz="2800" dirty="0" smtClean="0"/>
              <a:t> </a:t>
            </a:r>
            <a:r>
              <a:rPr lang="fr-FR" sz="2800" dirty="0" err="1" smtClean="0"/>
              <a:t>implies</a:t>
            </a:r>
            <a:r>
              <a:rPr lang="fr-FR" sz="2800" dirty="0" smtClean="0"/>
              <a:t> single photon </a:t>
            </a:r>
            <a:r>
              <a:rPr lang="fr-FR" sz="2800" dirty="0" err="1" smtClean="0"/>
              <a:t>counting</a:t>
            </a:r>
            <a:endParaRPr lang="fr-FR" sz="2800" dirty="0" smtClean="0"/>
          </a:p>
          <a:p>
            <a:r>
              <a:rPr lang="fr-FR" sz="2800" dirty="0" smtClean="0"/>
              <a:t>High light </a:t>
            </a:r>
            <a:r>
              <a:rPr lang="fr-FR" sz="2800" dirty="0" err="1" smtClean="0"/>
              <a:t>yield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mandatory</a:t>
            </a:r>
            <a:endParaRPr lang="fr-FR" sz="2800" dirty="0" smtClean="0"/>
          </a:p>
          <a:p>
            <a:pPr lvl="1"/>
            <a:r>
              <a:rPr lang="fr-FR" sz="2400" dirty="0" smtClean="0"/>
              <a:t>100’000ph/MeV </a:t>
            </a:r>
            <a:r>
              <a:rPr lang="fr-FR" sz="2400" dirty="0" err="1" smtClean="0"/>
              <a:t>achievable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scintillators</a:t>
            </a:r>
            <a:endParaRPr lang="fr-FR" sz="2400" dirty="0" smtClean="0"/>
          </a:p>
          <a:p>
            <a:r>
              <a:rPr lang="fr-FR" sz="2800" dirty="0" smtClean="0"/>
              <a:t>Short</a:t>
            </a:r>
            <a:r>
              <a:rPr lang="fr-FR" dirty="0" smtClean="0"/>
              <a:t> </a:t>
            </a:r>
            <a:r>
              <a:rPr lang="fr-FR" dirty="0" err="1" smtClean="0"/>
              <a:t>decay</a:t>
            </a:r>
            <a:r>
              <a:rPr lang="fr-FR" dirty="0" smtClean="0"/>
              <a:t> time</a:t>
            </a:r>
          </a:p>
          <a:p>
            <a:pPr lvl="1"/>
            <a:r>
              <a:rPr lang="fr-FR" sz="2400" dirty="0" smtClean="0"/>
              <a:t>15-20ns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</a:t>
            </a:r>
            <a:r>
              <a:rPr lang="fr-FR" sz="2400" dirty="0" err="1" smtClean="0"/>
              <a:t>limit</a:t>
            </a:r>
            <a:r>
              <a:rPr lang="fr-FR" sz="2400" dirty="0" smtClean="0"/>
              <a:t> for </a:t>
            </a:r>
            <a:r>
              <a:rPr lang="fr-FR" sz="2400" dirty="0" err="1" smtClean="0"/>
              <a:t>bright</a:t>
            </a:r>
            <a:r>
              <a:rPr lang="fr-FR" sz="2400" dirty="0" smtClean="0"/>
              <a:t> </a:t>
            </a:r>
            <a:r>
              <a:rPr lang="fr-FR" sz="2400" dirty="0" err="1" smtClean="0"/>
              <a:t>scintillators</a:t>
            </a:r>
            <a:r>
              <a:rPr lang="fr-FR" sz="2400" dirty="0" smtClean="0"/>
              <a:t> (LaBr</a:t>
            </a:r>
            <a:r>
              <a:rPr lang="fr-FR" sz="2400" baseline="-25000" dirty="0" smtClean="0"/>
              <a:t>3</a:t>
            </a:r>
            <a:r>
              <a:rPr lang="fr-FR" sz="2400" dirty="0" smtClean="0"/>
              <a:t>)</a:t>
            </a:r>
          </a:p>
          <a:p>
            <a:pPr lvl="1"/>
            <a:r>
              <a:rPr lang="fr-FR" sz="2400" dirty="0" smtClean="0"/>
              <a:t>1ns </a:t>
            </a:r>
            <a:r>
              <a:rPr lang="fr-FR" sz="2400" dirty="0" err="1" smtClean="0"/>
              <a:t>achievable</a:t>
            </a:r>
            <a:r>
              <a:rPr lang="fr-FR" sz="2400" dirty="0" smtClean="0"/>
              <a:t> but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poor</a:t>
            </a:r>
            <a:r>
              <a:rPr lang="fr-FR" sz="2400" dirty="0" smtClean="0"/>
              <a:t> LY</a:t>
            </a:r>
          </a:p>
          <a:p>
            <a:pPr lvl="2"/>
            <a:r>
              <a:rPr lang="fr-FR" sz="2000" dirty="0" smtClean="0"/>
              <a:t>C</a:t>
            </a:r>
            <a:r>
              <a:rPr lang="fr-FR" sz="2000" dirty="0" err="1" smtClean="0"/>
              <a:t>rossluminescent</a:t>
            </a:r>
            <a:r>
              <a:rPr lang="fr-FR" sz="2000" dirty="0" smtClean="0"/>
              <a:t> </a:t>
            </a:r>
            <a:r>
              <a:rPr lang="fr-FR" sz="2000" dirty="0" err="1" smtClean="0"/>
              <a:t>materials</a:t>
            </a:r>
            <a:endParaRPr lang="fr-FR" sz="2000" dirty="0" smtClean="0"/>
          </a:p>
          <a:p>
            <a:pPr lvl="2"/>
            <a:r>
              <a:rPr lang="fr-FR" sz="2000" dirty="0" smtClean="0"/>
              <a:t>S</a:t>
            </a:r>
            <a:r>
              <a:rPr lang="fr-FR" sz="2000" dirty="0" err="1" smtClean="0"/>
              <a:t>everely</a:t>
            </a:r>
            <a:r>
              <a:rPr lang="fr-FR" sz="2000" dirty="0" smtClean="0"/>
              <a:t> </a:t>
            </a:r>
            <a:r>
              <a:rPr lang="fr-FR" sz="2000" dirty="0" err="1" smtClean="0"/>
              <a:t>quenched</a:t>
            </a:r>
            <a:r>
              <a:rPr lang="fr-FR" sz="2000" dirty="0" smtClean="0"/>
              <a:t> </a:t>
            </a:r>
            <a:r>
              <a:rPr lang="fr-FR" sz="2000" dirty="0" err="1" smtClean="0"/>
              <a:t>self-activated</a:t>
            </a:r>
            <a:r>
              <a:rPr lang="fr-FR" sz="2000" dirty="0" smtClean="0"/>
              <a:t> </a:t>
            </a:r>
            <a:r>
              <a:rPr lang="fr-FR" sz="2000" dirty="0" err="1" smtClean="0"/>
              <a:t>scintillators</a:t>
            </a:r>
            <a:endParaRPr lang="fr-FR" sz="2000" dirty="0" smtClean="0"/>
          </a:p>
          <a:p>
            <a:r>
              <a:rPr lang="fr-FR" sz="2800" dirty="0" smtClean="0"/>
              <a:t>SHORT RISE TIME</a:t>
            </a:r>
          </a:p>
          <a:p>
            <a:pPr lvl="1"/>
            <a:r>
              <a:rPr lang="fr-FR" sz="2400" dirty="0" smtClean="0"/>
              <a:t>D</a:t>
            </a:r>
            <a:r>
              <a:rPr lang="fr-FR" sz="2400" dirty="0" err="1" smtClean="0"/>
              <a:t>ifficult</a:t>
            </a:r>
            <a:r>
              <a:rPr lang="fr-FR" sz="2400" dirty="0" smtClean="0"/>
              <a:t> to break the </a:t>
            </a:r>
            <a:r>
              <a:rPr lang="fr-FR" sz="2400" dirty="0" err="1" smtClean="0"/>
              <a:t>barrier</a:t>
            </a:r>
            <a:r>
              <a:rPr lang="fr-FR" sz="2400" dirty="0" smtClean="0"/>
              <a:t> of 100ps</a:t>
            </a:r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Our Team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1" y="1066800"/>
            <a:ext cx="4114800" cy="5029200"/>
          </a:xfrm>
        </p:spPr>
        <p:txBody>
          <a:bodyPr/>
          <a:lstStyle/>
          <a:p>
            <a:r>
              <a:rPr lang="fr-FR" dirty="0" smtClean="0"/>
              <a:t>CERN</a:t>
            </a:r>
          </a:p>
          <a:p>
            <a:pPr lvl="1"/>
            <a:r>
              <a:rPr lang="fr-FR" dirty="0" smtClean="0"/>
              <a:t>Etiennette Auffray</a:t>
            </a:r>
          </a:p>
          <a:p>
            <a:pPr lvl="1"/>
            <a:r>
              <a:rPr lang="fr-FR" dirty="0" smtClean="0"/>
              <a:t>Stefan </a:t>
            </a:r>
            <a:r>
              <a:rPr lang="fr-FR" dirty="0" err="1" smtClean="0"/>
              <a:t>Gundacker</a:t>
            </a:r>
            <a:endParaRPr lang="fr-FR" dirty="0" smtClean="0"/>
          </a:p>
          <a:p>
            <a:pPr lvl="1"/>
            <a:r>
              <a:rPr lang="fr-FR" dirty="0" err="1" smtClean="0"/>
              <a:t>Hartmut</a:t>
            </a:r>
            <a:r>
              <a:rPr lang="fr-FR" dirty="0" smtClean="0"/>
              <a:t> </a:t>
            </a:r>
            <a:r>
              <a:rPr lang="fr-FR" dirty="0" err="1" smtClean="0"/>
              <a:t>Hillemanns</a:t>
            </a:r>
            <a:endParaRPr lang="fr-FR" dirty="0" smtClean="0"/>
          </a:p>
          <a:p>
            <a:pPr lvl="1"/>
            <a:r>
              <a:rPr lang="fr-FR" dirty="0" smtClean="0"/>
              <a:t>Pierre </a:t>
            </a:r>
            <a:r>
              <a:rPr lang="fr-FR" dirty="0" err="1" smtClean="0"/>
              <a:t>Jarron</a:t>
            </a:r>
            <a:endParaRPr lang="fr-FR" dirty="0" smtClean="0"/>
          </a:p>
          <a:p>
            <a:pPr lvl="1"/>
            <a:r>
              <a:rPr lang="fr-FR" dirty="0" smtClean="0"/>
              <a:t>Arno </a:t>
            </a:r>
            <a:r>
              <a:rPr lang="fr-FR" dirty="0" err="1" smtClean="0"/>
              <a:t>Knapitsch</a:t>
            </a:r>
            <a:endParaRPr lang="fr-FR" dirty="0" smtClean="0"/>
          </a:p>
          <a:p>
            <a:pPr lvl="1"/>
            <a:r>
              <a:rPr lang="fr-FR" dirty="0" smtClean="0"/>
              <a:t>Paul Lecoq</a:t>
            </a:r>
          </a:p>
          <a:p>
            <a:pPr lvl="1"/>
            <a:r>
              <a:rPr lang="fr-FR" dirty="0" smtClean="0"/>
              <a:t>Tom Meyer</a:t>
            </a:r>
          </a:p>
          <a:p>
            <a:pPr lvl="1"/>
            <a:r>
              <a:rPr lang="fr-FR" dirty="0" smtClean="0"/>
              <a:t>Kristof Pauwels</a:t>
            </a:r>
          </a:p>
          <a:p>
            <a:pPr lvl="1"/>
            <a:r>
              <a:rPr lang="fr-FR" dirty="0" smtClean="0"/>
              <a:t>François </a:t>
            </a:r>
            <a:r>
              <a:rPr lang="fr-FR" dirty="0" err="1" smtClean="0"/>
              <a:t>Powolny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797425" y="1066800"/>
            <a:ext cx="41179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65" charset="2"/>
              <a:buChar char="l"/>
              <a:tabLst/>
              <a:defRPr/>
            </a:pP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Nanotechnology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Institute, Lyon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Jean-Louis Leclercq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lang="fr-FR" kern="0" dirty="0" smtClean="0">
                <a:latin typeface="+mn-lt"/>
                <a:ea typeface="ＭＳ Ｐゴシック" pitchFamily="-65" charset="-128"/>
              </a:rPr>
              <a:t>Xavier </a:t>
            </a:r>
            <a:r>
              <a:rPr lang="fr-FR" kern="0" dirty="0" err="1" smtClean="0">
                <a:latin typeface="+mn-lt"/>
                <a:ea typeface="ＭＳ Ｐゴシック" pitchFamily="-65" charset="-128"/>
              </a:rPr>
              <a:t>Letartre</a:t>
            </a:r>
            <a:endParaRPr lang="fr-FR" kern="0" dirty="0" smtClean="0">
              <a:latin typeface="+mn-lt"/>
              <a:ea typeface="ＭＳ Ｐゴシック" pitchFamily="-65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Christian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</a:t>
            </a: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Seassal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0"/>
            <a:ext cx="7461250" cy="838200"/>
          </a:xfrm>
          <a:ln>
            <a:noFill/>
          </a:ln>
        </p:spPr>
        <p:txBody>
          <a:bodyPr/>
          <a:lstStyle/>
          <a:p>
            <a:pPr algn="ctr"/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limit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399" cy="5029200"/>
          </a:xfrm>
        </p:spPr>
        <p:txBody>
          <a:bodyPr/>
          <a:lstStyle/>
          <a:p>
            <a:r>
              <a:rPr lang="fr-FR" dirty="0" smtClean="0"/>
              <a:t>Philips and Siemens TOF PET </a:t>
            </a:r>
            <a:r>
              <a:rPr lang="fr-FR" dirty="0" err="1" smtClean="0"/>
              <a:t>achieve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550 to 650ps timing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About 9cm </a:t>
            </a:r>
            <a:r>
              <a:rPr lang="fr-FR" dirty="0" err="1" smtClean="0"/>
              <a:t>localization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LOR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Can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the </a:t>
            </a:r>
            <a:r>
              <a:rPr lang="fr-FR" dirty="0" err="1" smtClean="0"/>
              <a:t>limit</a:t>
            </a:r>
            <a:r>
              <a:rPr lang="fr-FR" dirty="0" smtClean="0"/>
              <a:t> of 100ps (1.5cm)?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Can </a:t>
            </a:r>
            <a:r>
              <a:rPr lang="fr-FR" dirty="0" err="1" smtClean="0"/>
              <a:t>scintillators</a:t>
            </a:r>
            <a:r>
              <a:rPr lang="fr-FR" dirty="0" smtClean="0"/>
              <a:t> </a:t>
            </a:r>
            <a:r>
              <a:rPr lang="fr-FR" dirty="0" err="1" smtClean="0"/>
              <a:t>satisfy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goal?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096000" cy="838200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fr-FR" dirty="0" smtClean="0"/>
              <a:t>Light output: LYSO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95799" y="1371600"/>
            <a:ext cx="4648201" cy="1981200"/>
          </a:xfrm>
        </p:spPr>
        <p:txBody>
          <a:bodyPr/>
          <a:lstStyle/>
          <a:p>
            <a:r>
              <a:rPr lang="fr-FR" sz="2400" dirty="0" err="1" smtClean="0"/>
              <a:t>Statistics</a:t>
            </a:r>
            <a:r>
              <a:rPr lang="fr-FR" sz="2400" dirty="0" smtClean="0"/>
              <a:t> on about 1000 LYSO pixels 2x2x20mm</a:t>
            </a:r>
            <a:r>
              <a:rPr lang="fr-FR" sz="2400" baseline="30000" dirty="0" smtClean="0"/>
              <a:t>3</a:t>
            </a:r>
            <a:r>
              <a:rPr lang="fr-FR" sz="2400" dirty="0" smtClean="0"/>
              <a:t> </a:t>
            </a:r>
          </a:p>
          <a:p>
            <a:pPr lvl="1"/>
            <a:r>
              <a:rPr lang="fr-FR" sz="2000" dirty="0" err="1" smtClean="0"/>
              <a:t>produced</a:t>
            </a:r>
            <a:r>
              <a:rPr lang="fr-FR" sz="2000" dirty="0" smtClean="0"/>
              <a:t> by CPI </a:t>
            </a:r>
          </a:p>
          <a:p>
            <a:pPr lvl="1"/>
            <a:r>
              <a:rPr lang="fr-FR" sz="2000" dirty="0" smtClean="0"/>
              <a:t>for the </a:t>
            </a:r>
            <a:r>
              <a:rPr lang="fr-FR" sz="2000" dirty="0" err="1" smtClean="0"/>
              <a:t>ClearPEM-Sonic</a:t>
            </a:r>
            <a:r>
              <a:rPr lang="fr-FR" sz="2000" dirty="0" smtClean="0"/>
              <a:t> </a:t>
            </a:r>
            <a:r>
              <a:rPr lang="fr-FR" sz="2000" dirty="0" err="1" smtClean="0"/>
              <a:t>project</a:t>
            </a:r>
            <a:r>
              <a:rPr lang="fr-FR" sz="2000" dirty="0" smtClean="0"/>
              <a:t> (CERIMED)</a:t>
            </a:r>
          </a:p>
          <a:p>
            <a:pPr>
              <a:buNone/>
            </a:pPr>
            <a:endParaRPr lang="fr-FR" sz="2400" dirty="0" smtClean="0"/>
          </a:p>
          <a:p>
            <a:endParaRPr lang="fr-FR" sz="2400" dirty="0"/>
          </a:p>
        </p:txBody>
      </p:sp>
      <p:pic>
        <p:nvPicPr>
          <p:cNvPr id="5" name="Picture 14" descr="LYSO_CPIBatch1_2x2x20_LYvertd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273588" cy="4038600"/>
          </a:xfrm>
          <a:prstGeom prst="rect">
            <a:avLst/>
          </a:prstGeom>
          <a:noFill/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495799" y="3048000"/>
            <a:ext cx="464820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65" charset="2"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65" charset="2"/>
              <a:buChar char="l"/>
              <a:tabLst/>
              <a:defRPr/>
            </a:pP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value = 18615 ph/MeV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65" charset="2"/>
              <a:buChar char="l"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511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25%QE:			 2378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phe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65" charset="2"/>
              <a:buChar char="l"/>
              <a:tabLst/>
              <a:defRPr/>
            </a:pP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Assuming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ENF= 1.1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65" charset="2"/>
              <a:buChar char="l"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65" charset="2"/>
              <a:buChar char="l"/>
              <a:tabLst/>
              <a:defRPr/>
            </a:pP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Nphe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/ENF ≈ 2200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phe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58775" y="1295400"/>
            <a:ext cx="8785225" cy="5029200"/>
          </a:xfrm>
        </p:spPr>
        <p:txBody>
          <a:bodyPr/>
          <a:lstStyle/>
          <a:p>
            <a:pPr>
              <a:buFont typeface="Wingdings" pitchFamily="-105" charset="2"/>
              <a:buChar char="l"/>
              <a:defRPr/>
            </a:pPr>
            <a:r>
              <a:rPr lang="fr-FR" dirty="0" err="1" smtClean="0"/>
              <a:t>Development</a:t>
            </a:r>
            <a:r>
              <a:rPr lang="fr-FR" dirty="0" smtClean="0"/>
              <a:t> of new </a:t>
            </a:r>
            <a:r>
              <a:rPr lang="fr-FR" dirty="0" err="1" smtClean="0"/>
              <a:t>biomarkers</a:t>
            </a:r>
            <a:r>
              <a:rPr lang="fr-FR" dirty="0" smtClean="0"/>
              <a:t> </a:t>
            </a:r>
          </a:p>
          <a:p>
            <a:pPr lvl="5">
              <a:defRPr/>
            </a:pPr>
            <a:endParaRPr lang="fr-FR" dirty="0" smtClean="0"/>
          </a:p>
          <a:p>
            <a:pPr>
              <a:buFont typeface="Wingdings" pitchFamily="-105" charset="2"/>
              <a:buChar char="l"/>
              <a:defRPr/>
            </a:pPr>
            <a:r>
              <a:rPr lang="fr-FR" dirty="0" smtClean="0"/>
              <a:t>First </a:t>
            </a:r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r>
              <a:rPr lang="fr-FR" dirty="0" smtClean="0"/>
              <a:t>: </a:t>
            </a:r>
            <a:r>
              <a:rPr lang="fr-FR" dirty="0" err="1" smtClean="0"/>
              <a:t>pancreatic/prostatic</a:t>
            </a:r>
            <a:r>
              <a:rPr lang="fr-FR" dirty="0" smtClean="0"/>
              <a:t> cancer</a:t>
            </a:r>
          </a:p>
          <a:p>
            <a:pPr lvl="5">
              <a:defRPr/>
            </a:pPr>
            <a:endParaRPr lang="fr-FR" dirty="0" smtClean="0"/>
          </a:p>
          <a:p>
            <a:pPr>
              <a:buFont typeface="Wingdings" pitchFamily="-105" charset="2"/>
              <a:buChar char="l"/>
              <a:defRPr/>
            </a:pPr>
            <a:r>
              <a:rPr lang="fr-FR" dirty="0" err="1" smtClean="0"/>
              <a:t>Tool</a:t>
            </a:r>
            <a:r>
              <a:rPr lang="fr-FR" dirty="0" smtClean="0"/>
              <a:t>: dual </a:t>
            </a:r>
            <a:r>
              <a:rPr lang="fr-FR" dirty="0" err="1" smtClean="0"/>
              <a:t>modality</a:t>
            </a:r>
            <a:r>
              <a:rPr lang="fr-FR" dirty="0" smtClean="0"/>
              <a:t> PET-US </a:t>
            </a:r>
            <a:r>
              <a:rPr lang="fr-FR" dirty="0" err="1" smtClean="0"/>
              <a:t>endoscopic</a:t>
            </a:r>
            <a:r>
              <a:rPr lang="fr-FR" dirty="0" smtClean="0"/>
              <a:t> probe</a:t>
            </a:r>
          </a:p>
          <a:p>
            <a:pPr lvl="1">
              <a:defRPr/>
            </a:pPr>
            <a:r>
              <a:rPr lang="fr-FR" dirty="0" smtClean="0"/>
              <a:t>Spatial </a:t>
            </a:r>
            <a:r>
              <a:rPr lang="fr-FR" dirty="0" err="1" smtClean="0"/>
              <a:t>resolution</a:t>
            </a:r>
            <a:r>
              <a:rPr lang="fr-FR" dirty="0" smtClean="0"/>
              <a:t>: 1mm</a:t>
            </a:r>
          </a:p>
          <a:p>
            <a:pPr lvl="1">
              <a:defRPr/>
            </a:pPr>
            <a:r>
              <a:rPr lang="fr-FR" b="1" dirty="0" smtClean="0">
                <a:solidFill>
                  <a:srgbClr val="FF6600"/>
                </a:solidFill>
              </a:rPr>
              <a:t>Timing </a:t>
            </a:r>
            <a:r>
              <a:rPr lang="fr-FR" b="1" dirty="0" err="1" smtClean="0">
                <a:solidFill>
                  <a:srgbClr val="FF6600"/>
                </a:solidFill>
              </a:rPr>
              <a:t>resolution</a:t>
            </a:r>
            <a:r>
              <a:rPr lang="fr-FR" b="1" dirty="0" smtClean="0">
                <a:solidFill>
                  <a:srgbClr val="FF6600"/>
                </a:solidFill>
              </a:rPr>
              <a:t>: 200ps</a:t>
            </a:r>
          </a:p>
          <a:p>
            <a:pPr lvl="1">
              <a:defRPr/>
            </a:pPr>
            <a:r>
              <a:rPr lang="fr-FR" dirty="0" smtClean="0"/>
              <a:t>High </a:t>
            </a:r>
            <a:r>
              <a:rPr lang="fr-FR" dirty="0" err="1" smtClean="0"/>
              <a:t>sensitivity</a:t>
            </a:r>
            <a:r>
              <a:rPr lang="fr-FR" dirty="0" smtClean="0"/>
              <a:t> to </a:t>
            </a:r>
            <a:r>
              <a:rPr lang="fr-FR" dirty="0" err="1" smtClean="0"/>
              <a:t>detect</a:t>
            </a:r>
            <a:r>
              <a:rPr lang="fr-FR" dirty="0" smtClean="0"/>
              <a:t> 1mm </a:t>
            </a:r>
            <a:r>
              <a:rPr lang="fr-FR" dirty="0" err="1" smtClean="0"/>
              <a:t>tumor</a:t>
            </a:r>
            <a:r>
              <a:rPr lang="fr-FR" dirty="0" smtClean="0"/>
              <a:t> in a few mn</a:t>
            </a:r>
          </a:p>
          <a:p>
            <a:pPr lvl="1">
              <a:defRPr/>
            </a:pP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: </a:t>
            </a:r>
            <a:r>
              <a:rPr lang="fr-FR" dirty="0" err="1" smtClean="0"/>
              <a:t>discriminate</a:t>
            </a:r>
            <a:r>
              <a:rPr lang="fr-FR" dirty="0" smtClean="0"/>
              <a:t> Compton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</a:p>
          <a:p>
            <a:pPr>
              <a:buFont typeface="Wingdings" pitchFamily="-105" charset="2"/>
              <a:buChar char="l"/>
              <a:defRPr/>
            </a:pPr>
            <a:endParaRPr lang="fr-FR" dirty="0"/>
          </a:p>
        </p:txBody>
      </p:sp>
      <p:grpSp>
        <p:nvGrpSpPr>
          <p:cNvPr id="10" name="Grouper 9"/>
          <p:cNvGrpSpPr/>
          <p:nvPr/>
        </p:nvGrpSpPr>
        <p:grpSpPr>
          <a:xfrm>
            <a:off x="533400" y="1295400"/>
            <a:ext cx="8305800" cy="5181600"/>
            <a:chOff x="533400" y="1295400"/>
            <a:chExt cx="8305800" cy="5181600"/>
          </a:xfrm>
        </p:grpSpPr>
        <p:pic>
          <p:nvPicPr>
            <p:cNvPr id="6" name="Image 5" descr="design_fp7_cern_annotation.jpg"/>
            <p:cNvPicPr>
              <a:picLocks noChangeAspect="1"/>
            </p:cNvPicPr>
            <p:nvPr/>
          </p:nvPicPr>
          <p:blipFill>
            <a:blip r:embed="rId2"/>
            <a:srcRect t="8888" b="15556"/>
            <a:stretch>
              <a:fillRect/>
            </a:stretch>
          </p:blipFill>
          <p:spPr bwMode="auto">
            <a:xfrm>
              <a:off x="533400" y="1295400"/>
              <a:ext cx="8305800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euroFP7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1295400"/>
              <a:ext cx="217699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Image 4" descr="ENDO TOFPET US-Logo-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0"/>
            <a:ext cx="5894388" cy="130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76600"/>
            <a:ext cx="8686800" cy="2971800"/>
          </a:xfrm>
        </p:spPr>
        <p:txBody>
          <a:bodyPr/>
          <a:lstStyle/>
          <a:p>
            <a:pPr lvl="1"/>
            <a:endParaRPr lang="fr-FR" dirty="0" smtClean="0"/>
          </a:p>
          <a:p>
            <a:r>
              <a:rPr lang="fr-FR" dirty="0" smtClean="0"/>
              <a:t>For the </a:t>
            </a:r>
            <a:r>
              <a:rPr lang="fr-FR" dirty="0" err="1" smtClean="0"/>
              <a:t>scintillator</a:t>
            </a:r>
            <a:r>
              <a:rPr lang="fr-FR" dirty="0" smtClean="0"/>
              <a:t> the important </a:t>
            </a:r>
            <a:r>
              <a:rPr lang="fr-FR" dirty="0" err="1" smtClean="0"/>
              <a:t>parameters</a:t>
            </a:r>
            <a:r>
              <a:rPr lang="fr-FR" dirty="0" smtClean="0"/>
              <a:t> are</a:t>
            </a:r>
          </a:p>
          <a:p>
            <a:pPr lvl="1"/>
            <a:r>
              <a:rPr lang="fr-FR" sz="2400" dirty="0" smtClean="0"/>
              <a:t>Time structure of the pulse</a:t>
            </a:r>
          </a:p>
          <a:p>
            <a:pPr lvl="1"/>
            <a:r>
              <a:rPr lang="fr-FR" sz="2400" dirty="0" smtClean="0"/>
              <a:t>Light </a:t>
            </a:r>
            <a:r>
              <a:rPr lang="fr-FR" sz="2400" dirty="0" err="1" smtClean="0"/>
              <a:t>yield</a:t>
            </a:r>
            <a:endParaRPr lang="fr-FR" sz="2400" dirty="0" smtClean="0"/>
          </a:p>
          <a:p>
            <a:pPr lvl="1"/>
            <a:r>
              <a:rPr lang="fr-FR" sz="2400" dirty="0" smtClean="0"/>
              <a:t>Light transport </a:t>
            </a:r>
          </a:p>
          <a:p>
            <a:pPr lvl="2"/>
            <a:r>
              <a:rPr lang="fr-FR" dirty="0" err="1" smtClean="0"/>
              <a:t>affecting</a:t>
            </a:r>
            <a:r>
              <a:rPr lang="fr-FR" dirty="0" smtClean="0"/>
              <a:t> pulse </a:t>
            </a:r>
            <a:r>
              <a:rPr lang="fr-FR" dirty="0" err="1" smtClean="0"/>
              <a:t>shape</a:t>
            </a:r>
            <a:r>
              <a:rPr lang="fr-FR" dirty="0" smtClean="0"/>
              <a:t>, photon </a:t>
            </a:r>
            <a:r>
              <a:rPr lang="fr-FR" dirty="0" err="1" smtClean="0"/>
              <a:t>statistics</a:t>
            </a:r>
            <a:r>
              <a:rPr lang="fr-FR" dirty="0" smtClean="0"/>
              <a:t> and LY</a:t>
            </a:r>
          </a:p>
          <a:p>
            <a:endParaRPr lang="fr-FR" dirty="0" smtClean="0"/>
          </a:p>
          <a:p>
            <a:pPr lvl="1">
              <a:buNone/>
            </a:pPr>
            <a:endParaRPr lang="fr-FR" dirty="0"/>
          </a:p>
        </p:txBody>
      </p:sp>
      <p:grpSp>
        <p:nvGrpSpPr>
          <p:cNvPr id="6" name="Grouper 5"/>
          <p:cNvGrpSpPr/>
          <p:nvPr/>
        </p:nvGrpSpPr>
        <p:grpSpPr>
          <a:xfrm>
            <a:off x="2819400" y="1581090"/>
            <a:ext cx="3124200" cy="1447800"/>
            <a:chOff x="2819400" y="1828800"/>
            <a:chExt cx="3124200" cy="1447800"/>
          </a:xfrm>
        </p:grpSpPr>
        <p:sp>
          <p:nvSpPr>
            <p:cNvPr id="5" name="Rectangle à coins arrondis 4"/>
            <p:cNvSpPr/>
            <p:nvPr/>
          </p:nvSpPr>
          <p:spPr bwMode="auto">
            <a:xfrm>
              <a:off x="2819400" y="1828800"/>
              <a:ext cx="3124200" cy="1447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graphicFrame>
          <p:nvGraphicFramePr>
            <p:cNvPr id="4" name="Objet 3"/>
            <p:cNvGraphicFramePr>
              <a:graphicFrameLocks noChangeAspect="1"/>
            </p:cNvGraphicFramePr>
            <p:nvPr/>
          </p:nvGraphicFramePr>
          <p:xfrm>
            <a:off x="2895600" y="1905000"/>
            <a:ext cx="2978150" cy="1276350"/>
          </p:xfrm>
          <a:graphic>
            <a:graphicData uri="http://schemas.openxmlformats.org/presentationml/2006/ole">
              <p:oleObj spid="_x0000_s163842" name="Équation" r:id="rId4" imgW="977900" imgH="419100" progId="Equation.3">
                <p:embed/>
              </p:oleObj>
            </a:graphicData>
          </a:graphic>
        </p:graphicFrame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6096000" cy="838200"/>
          </a:xfrm>
        </p:spPr>
        <p:txBody>
          <a:bodyPr/>
          <a:lstStyle/>
          <a:p>
            <a:pPr algn="ctr"/>
            <a:r>
              <a:rPr lang="fr-FR" dirty="0" smtClean="0"/>
              <a:t>Timing </a:t>
            </a:r>
            <a:r>
              <a:rPr lang="fr-FR" dirty="0" err="1" smtClean="0"/>
              <a:t>parameters</a:t>
            </a:r>
            <a:endParaRPr lang="fr-FR" dirty="0"/>
          </a:p>
        </p:txBody>
      </p:sp>
      <p:grpSp>
        <p:nvGrpSpPr>
          <p:cNvPr id="21" name="Grouper 20"/>
          <p:cNvGrpSpPr/>
          <p:nvPr/>
        </p:nvGrpSpPr>
        <p:grpSpPr>
          <a:xfrm>
            <a:off x="5181600" y="1504890"/>
            <a:ext cx="3356727" cy="707886"/>
            <a:chOff x="5181600" y="1752600"/>
            <a:chExt cx="3356727" cy="707886"/>
          </a:xfrm>
        </p:grpSpPr>
        <p:cxnSp>
          <p:nvCxnSpPr>
            <p:cNvPr id="8" name="Connecteur droit avec flèche 7"/>
            <p:cNvCxnSpPr/>
            <p:nvPr/>
          </p:nvCxnSpPr>
          <p:spPr bwMode="auto">
            <a:xfrm rot="10800000" flipV="1">
              <a:off x="5181600" y="1905000"/>
              <a:ext cx="121920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" name="ZoneTexte 10"/>
            <p:cNvSpPr txBox="1"/>
            <p:nvPr/>
          </p:nvSpPr>
          <p:spPr>
            <a:xfrm>
              <a:off x="6172200" y="1752600"/>
              <a:ext cx="23661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decay</a:t>
              </a:r>
              <a:r>
                <a:rPr lang="fr-FR" sz="2000" dirty="0" smtClean="0"/>
                <a:t> time of </a:t>
              </a:r>
            </a:p>
            <a:p>
              <a:r>
                <a:rPr lang="fr-FR" sz="2000" dirty="0" smtClean="0"/>
                <a:t>the </a:t>
              </a:r>
              <a:r>
                <a:rPr lang="fr-FR" sz="2000" dirty="0" err="1" smtClean="0"/>
                <a:t>fast</a:t>
              </a:r>
              <a:r>
                <a:rPr lang="fr-FR" sz="2000" dirty="0" smtClean="0"/>
                <a:t> component</a:t>
              </a:r>
              <a:endParaRPr lang="fr-FR" sz="2000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5791200" y="2473404"/>
            <a:ext cx="2923798" cy="707886"/>
            <a:chOff x="5791200" y="2721114"/>
            <a:chExt cx="2923798" cy="707886"/>
          </a:xfrm>
        </p:grpSpPr>
        <p:cxnSp>
          <p:nvCxnSpPr>
            <p:cNvPr id="12" name="Connecteur droit avec flèche 11"/>
            <p:cNvCxnSpPr/>
            <p:nvPr/>
          </p:nvCxnSpPr>
          <p:spPr bwMode="auto">
            <a:xfrm rot="10800000">
              <a:off x="5791200" y="2895600"/>
              <a:ext cx="762000" cy="1524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" name="ZoneTexte 13"/>
            <p:cNvSpPr txBox="1"/>
            <p:nvPr/>
          </p:nvSpPr>
          <p:spPr>
            <a:xfrm>
              <a:off x="6324600" y="2721114"/>
              <a:ext cx="23903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Photodetector</a:t>
              </a:r>
              <a:endParaRPr lang="fr-FR" sz="2000" dirty="0" smtClean="0"/>
            </a:p>
            <a:p>
              <a:r>
                <a:rPr lang="fr-FR" sz="2000" dirty="0" err="1" smtClean="0"/>
                <a:t>excess</a:t>
              </a:r>
              <a:r>
                <a:rPr lang="fr-FR" sz="2000" dirty="0" smtClean="0"/>
                <a:t> noise factor</a:t>
              </a:r>
              <a:endParaRPr lang="fr-FR" sz="2000" dirty="0"/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457200" y="2800290"/>
            <a:ext cx="6914523" cy="876420"/>
            <a:chOff x="457200" y="3048000"/>
            <a:chExt cx="6914523" cy="876420"/>
          </a:xfrm>
        </p:grpSpPr>
        <p:cxnSp>
          <p:nvCxnSpPr>
            <p:cNvPr id="15" name="Connecteur droit avec flèche 14"/>
            <p:cNvCxnSpPr/>
            <p:nvPr/>
          </p:nvCxnSpPr>
          <p:spPr bwMode="auto">
            <a:xfrm rot="5400000" flipH="1" flipV="1">
              <a:off x="3648045" y="3133755"/>
              <a:ext cx="552510" cy="381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8" name="ZoneTexte 17"/>
            <p:cNvSpPr txBox="1"/>
            <p:nvPr/>
          </p:nvSpPr>
          <p:spPr>
            <a:xfrm>
              <a:off x="457200" y="3524310"/>
              <a:ext cx="69145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number</a:t>
              </a:r>
              <a:r>
                <a:rPr lang="fr-FR" sz="2000" dirty="0" smtClean="0"/>
                <a:t> of </a:t>
              </a:r>
              <a:r>
                <a:rPr lang="fr-FR" sz="2000" dirty="0" err="1" smtClean="0"/>
                <a:t>photoelectrons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generated</a:t>
              </a:r>
              <a:r>
                <a:rPr lang="fr-FR" sz="2000" dirty="0" smtClean="0"/>
                <a:t> by the </a:t>
              </a:r>
              <a:r>
                <a:rPr lang="fr-FR" sz="2000" dirty="0" err="1" smtClean="0"/>
                <a:t>fast</a:t>
              </a:r>
              <a:r>
                <a:rPr lang="fr-FR" sz="2000" dirty="0" smtClean="0"/>
                <a:t> component</a:t>
              </a:r>
              <a:endParaRPr lang="fr-FR" sz="2000" dirty="0"/>
            </a:p>
          </p:txBody>
        </p:sp>
      </p:grpSp>
      <p:sp>
        <p:nvSpPr>
          <p:cNvPr id="23" name="Espace réservé du contenu 2"/>
          <p:cNvSpPr txBox="1">
            <a:spLocks/>
          </p:cNvSpPr>
          <p:nvPr/>
        </p:nvSpPr>
        <p:spPr bwMode="auto">
          <a:xfrm>
            <a:off x="457200" y="914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65" charset="2"/>
              <a:buChar char="l"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Hyman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theory</a:t>
            </a: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65" charset="2"/>
              <a:buChar char="l"/>
              <a:tabLst/>
              <a:defRPr/>
            </a:pP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r 51"/>
          <p:cNvGrpSpPr/>
          <p:nvPr/>
        </p:nvGrpSpPr>
        <p:grpSpPr>
          <a:xfrm>
            <a:off x="2971800" y="2971800"/>
            <a:ext cx="2971800" cy="3482975"/>
            <a:chOff x="2971800" y="2743200"/>
            <a:chExt cx="2971800" cy="3711575"/>
          </a:xfrm>
        </p:grpSpPr>
        <p:grpSp>
          <p:nvGrpSpPr>
            <p:cNvPr id="27" name="Grouper 26"/>
            <p:cNvGrpSpPr/>
            <p:nvPr/>
          </p:nvGrpSpPr>
          <p:grpSpPr>
            <a:xfrm>
              <a:off x="2971800" y="2743200"/>
              <a:ext cx="2971800" cy="3711575"/>
              <a:chOff x="2971800" y="1165225"/>
              <a:chExt cx="2971800" cy="4778375"/>
            </a:xfrm>
          </p:grpSpPr>
          <p:pic>
            <p:nvPicPr>
              <p:cNvPr id="28" name="Picture 5" descr="time res vs R_Q_tau"/>
              <p:cNvPicPr>
                <a:picLocks noChangeAspect="1" noChangeArrowheads="1"/>
              </p:cNvPicPr>
              <p:nvPr/>
            </p:nvPicPr>
            <p:blipFill>
              <a:blip r:embed="rId3"/>
              <a:srcRect l="32500" r="35000"/>
              <a:stretch>
                <a:fillRect/>
              </a:stretch>
            </p:blipFill>
            <p:spPr bwMode="auto">
              <a:xfrm>
                <a:off x="2971800" y="1165225"/>
                <a:ext cx="2971800" cy="4778375"/>
              </a:xfrm>
              <a:prstGeom prst="rect">
                <a:avLst/>
              </a:prstGeom>
              <a:noFill/>
            </p:spPr>
          </p:pic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>
                <a:off x="3581400" y="2819400"/>
                <a:ext cx="2057400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12"/>
              <p:cNvSpPr>
                <a:spLocks noChangeShapeType="1"/>
              </p:cNvSpPr>
              <p:nvPr/>
            </p:nvSpPr>
            <p:spPr bwMode="auto">
              <a:xfrm>
                <a:off x="3724275" y="2624138"/>
                <a:ext cx="0" cy="28194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13"/>
              <p:cNvSpPr>
                <a:spLocks noChangeShapeType="1"/>
              </p:cNvSpPr>
              <p:nvPr/>
            </p:nvSpPr>
            <p:spPr bwMode="auto">
              <a:xfrm>
                <a:off x="4244975" y="2603500"/>
                <a:ext cx="0" cy="281940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14"/>
              <p:cNvSpPr>
                <a:spLocks noChangeShapeType="1"/>
              </p:cNvSpPr>
              <p:nvPr/>
            </p:nvSpPr>
            <p:spPr bwMode="auto">
              <a:xfrm>
                <a:off x="5105400" y="2613025"/>
                <a:ext cx="0" cy="28194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Text Box 19"/>
              <p:cNvSpPr txBox="1">
                <a:spLocks noChangeArrowheads="1"/>
              </p:cNvSpPr>
              <p:nvPr/>
            </p:nvSpPr>
            <p:spPr bwMode="auto">
              <a:xfrm>
                <a:off x="4800600" y="2154236"/>
                <a:ext cx="1098550" cy="38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>
                        <a:lumMod val="75000"/>
                      </a:schemeClr>
                    </a:solidFill>
                    <a:latin typeface="Symbol" pitchFamily="-110" charset="2"/>
                  </a:rPr>
                  <a:t>t</a:t>
                </a:r>
                <a:r>
                  <a:rPr lang="en-US" sz="1200" b="1" baseline="-25000" dirty="0" smtClean="0">
                    <a:solidFill>
                      <a:schemeClr val="bg1">
                        <a:lumMod val="75000"/>
                      </a:schemeClr>
                    </a:solidFill>
                  </a:rPr>
                  <a:t>d</a:t>
                </a:r>
                <a:r>
                  <a:rPr lang="en-US" sz="12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1200" b="1" dirty="0">
                    <a:solidFill>
                      <a:schemeClr val="bg1">
                        <a:lumMod val="75000"/>
                      </a:schemeClr>
                    </a:solidFill>
                  </a:rPr>
                  <a:t>= 40 ns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 bwMode="auto">
            <a:xfrm>
              <a:off x="4038600" y="6172200"/>
              <a:ext cx="228600" cy="228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3753180" y="6093023"/>
              <a:ext cx="514020" cy="327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2"/>
                  </a:solidFill>
                </a:rPr>
                <a:t>N</a:t>
              </a:r>
              <a:r>
                <a:rPr lang="fr-FR" sz="1400" baseline="-25000" dirty="0" err="1" smtClean="0">
                  <a:solidFill>
                    <a:schemeClr val="bg2"/>
                  </a:solidFill>
                </a:rPr>
                <a:t>phe</a:t>
              </a:r>
              <a:endParaRPr lang="fr-FR" sz="1400" baseline="-25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8" name="Grouper 47"/>
          <p:cNvGrpSpPr/>
          <p:nvPr/>
        </p:nvGrpSpPr>
        <p:grpSpPr>
          <a:xfrm>
            <a:off x="0" y="2971800"/>
            <a:ext cx="2971800" cy="3477286"/>
            <a:chOff x="0" y="2667000"/>
            <a:chExt cx="2971800" cy="3711575"/>
          </a:xfrm>
        </p:grpSpPr>
        <p:grpSp>
          <p:nvGrpSpPr>
            <p:cNvPr id="43" name="Grouper 42"/>
            <p:cNvGrpSpPr/>
            <p:nvPr/>
          </p:nvGrpSpPr>
          <p:grpSpPr>
            <a:xfrm>
              <a:off x="0" y="2667000"/>
              <a:ext cx="2971800" cy="3711575"/>
              <a:chOff x="0" y="2667000"/>
              <a:chExt cx="2971800" cy="3711575"/>
            </a:xfrm>
          </p:grpSpPr>
          <p:grpSp>
            <p:nvGrpSpPr>
              <p:cNvPr id="17" name="Grouper 16"/>
              <p:cNvGrpSpPr/>
              <p:nvPr/>
            </p:nvGrpSpPr>
            <p:grpSpPr>
              <a:xfrm>
                <a:off x="0" y="2667000"/>
                <a:ext cx="2971800" cy="3711575"/>
                <a:chOff x="0" y="1165225"/>
                <a:chExt cx="2971800" cy="4778375"/>
              </a:xfrm>
            </p:grpSpPr>
            <p:pic>
              <p:nvPicPr>
                <p:cNvPr id="21" name="Picture 5" descr="time res vs R_Q_tau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67500"/>
                <a:stretch>
                  <a:fillRect/>
                </a:stretch>
              </p:blipFill>
              <p:spPr bwMode="auto">
                <a:xfrm>
                  <a:off x="0" y="1165225"/>
                  <a:ext cx="2971800" cy="4778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Line 6"/>
                <p:cNvSpPr>
                  <a:spLocks noChangeShapeType="1"/>
                </p:cNvSpPr>
                <p:nvPr/>
              </p:nvSpPr>
              <p:spPr bwMode="auto">
                <a:xfrm>
                  <a:off x="762000" y="2830513"/>
                  <a:ext cx="2057400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568450" y="2613025"/>
                  <a:ext cx="0" cy="281940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931988" y="2603500"/>
                  <a:ext cx="0" cy="2819400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2286000" y="2613025"/>
                  <a:ext cx="0" cy="281940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85800" y="2155826"/>
                  <a:ext cx="990600" cy="3806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bg1">
                          <a:lumMod val="75000"/>
                        </a:schemeClr>
                      </a:solidFill>
                      <a:latin typeface="Symbol" pitchFamily="-110" charset="2"/>
                    </a:rPr>
                    <a:t>t</a:t>
                  </a:r>
                  <a:r>
                    <a:rPr lang="en-US" sz="1200" b="1" baseline="-25000" dirty="0" smtClean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</a:rPr>
                    <a:t>d</a:t>
                  </a:r>
                  <a:r>
                    <a:rPr lang="en-US" sz="1200" b="1" dirty="0" smtClean="0">
                      <a:solidFill>
                        <a:schemeClr val="bg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12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= 40 ns</a:t>
                  </a: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 bwMode="auto">
              <a:xfrm>
                <a:off x="1096431" y="3048000"/>
                <a:ext cx="152400" cy="381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</p:grpSp>
        <p:sp>
          <p:nvSpPr>
            <p:cNvPr id="45" name="ZoneTexte 44"/>
            <p:cNvSpPr txBox="1"/>
            <p:nvPr/>
          </p:nvSpPr>
          <p:spPr>
            <a:xfrm>
              <a:off x="973416" y="3247426"/>
              <a:ext cx="398190" cy="229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err="1" smtClean="0">
                  <a:solidFill>
                    <a:schemeClr val="bg2"/>
                  </a:solidFill>
                  <a:latin typeface="+mj-lt"/>
                </a:rPr>
                <a:t>N</a:t>
              </a:r>
              <a:r>
                <a:rPr lang="fr-FR" sz="800" baseline="-25000" dirty="0" err="1" smtClean="0">
                  <a:solidFill>
                    <a:schemeClr val="bg2"/>
                  </a:solidFill>
                  <a:latin typeface="+mj-lt"/>
                </a:rPr>
                <a:t>phe</a:t>
              </a:r>
              <a:endParaRPr lang="fr-FR" sz="800" baseline="-250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973668" y="3107725"/>
              <a:ext cx="398190" cy="229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err="1" smtClean="0">
                  <a:solidFill>
                    <a:schemeClr val="bg2"/>
                  </a:solidFill>
                  <a:latin typeface="+mj-lt"/>
                </a:rPr>
                <a:t>N</a:t>
              </a:r>
              <a:r>
                <a:rPr lang="fr-FR" sz="800" baseline="-25000" dirty="0" err="1" smtClean="0">
                  <a:solidFill>
                    <a:schemeClr val="bg2"/>
                  </a:solidFill>
                  <a:latin typeface="+mj-lt"/>
                </a:rPr>
                <a:t>phe</a:t>
              </a:r>
              <a:endParaRPr lang="fr-FR" sz="800" baseline="-250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973668" y="2967567"/>
              <a:ext cx="398190" cy="229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err="1" smtClean="0">
                  <a:solidFill>
                    <a:schemeClr val="bg2"/>
                  </a:solidFill>
                  <a:latin typeface="+mj-lt"/>
                </a:rPr>
                <a:t>N</a:t>
              </a:r>
              <a:r>
                <a:rPr lang="fr-FR" sz="800" baseline="-25000" dirty="0" err="1" smtClean="0">
                  <a:solidFill>
                    <a:schemeClr val="bg2"/>
                  </a:solidFill>
                  <a:latin typeface="+mj-lt"/>
                </a:rPr>
                <a:t>phe</a:t>
              </a:r>
              <a:endParaRPr lang="fr-FR" sz="800" baseline="-25000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096000" cy="609600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en-US" sz="3200" dirty="0" smtClean="0"/>
              <a:t>Statistical limit on timing resolution</a:t>
            </a:r>
            <a:endParaRPr lang="en-US" sz="3200" dirty="0"/>
          </a:p>
        </p:txBody>
      </p:sp>
      <p:grpSp>
        <p:nvGrpSpPr>
          <p:cNvPr id="34" name="Grouper 33"/>
          <p:cNvGrpSpPr/>
          <p:nvPr/>
        </p:nvGrpSpPr>
        <p:grpSpPr>
          <a:xfrm>
            <a:off x="5943600" y="2971800"/>
            <a:ext cx="3200400" cy="3482975"/>
            <a:chOff x="5943600" y="1165225"/>
            <a:chExt cx="3200400" cy="4778375"/>
          </a:xfrm>
        </p:grpSpPr>
        <p:pic>
          <p:nvPicPr>
            <p:cNvPr id="35" name="Picture 5" descr="time res vs R_Q_tau"/>
            <p:cNvPicPr>
              <a:picLocks noChangeAspect="1" noChangeArrowheads="1"/>
            </p:cNvPicPr>
            <p:nvPr/>
          </p:nvPicPr>
          <p:blipFill>
            <a:blip r:embed="rId3"/>
            <a:srcRect l="65000"/>
            <a:stretch>
              <a:fillRect/>
            </a:stretch>
          </p:blipFill>
          <p:spPr bwMode="auto">
            <a:xfrm>
              <a:off x="5943600" y="1165225"/>
              <a:ext cx="3200400" cy="4778375"/>
            </a:xfrm>
            <a:prstGeom prst="rect">
              <a:avLst/>
            </a:prstGeom>
            <a:noFill/>
          </p:spPr>
        </p:pic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6477000" y="2820988"/>
              <a:ext cx="2057400" cy="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V="1">
              <a:off x="8131175" y="1524000"/>
              <a:ext cx="0" cy="388620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 rot="16200000">
              <a:off x="7689189" y="2250822"/>
              <a:ext cx="6823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75000"/>
                    </a:schemeClr>
                  </a:solidFill>
                </a:rPr>
                <a:t>LSO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6553200" y="2232026"/>
              <a:ext cx="914400" cy="380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 err="1" smtClean="0">
                  <a:solidFill>
                    <a:schemeClr val="bg1">
                      <a:lumMod val="75000"/>
                    </a:schemeClr>
                  </a:solidFill>
                </a:rPr>
                <a:t>N</a:t>
              </a:r>
              <a:r>
                <a:rPr lang="en-US" sz="1200" b="1" baseline="-25000" dirty="0" err="1" smtClean="0">
                  <a:solidFill>
                    <a:schemeClr val="bg1">
                      <a:lumMod val="75000"/>
                    </a:schemeClr>
                  </a:solidFill>
                </a:rPr>
                <a:t>phe</a:t>
              </a:r>
              <a:r>
                <a:rPr lang="en-US" sz="1200" b="1" dirty="0" smtClean="0">
                  <a:solidFill>
                    <a:schemeClr val="bg1">
                      <a:lumMod val="75000"/>
                    </a:schemeClr>
                  </a:solidFill>
                </a:rPr>
                <a:t>=</a:t>
              </a:r>
              <a:r>
                <a:rPr lang="en-US" sz="1200" b="1" dirty="0">
                  <a:solidFill>
                    <a:schemeClr val="bg1">
                      <a:lumMod val="75000"/>
                    </a:schemeClr>
                  </a:solidFill>
                </a:rPr>
                <a:t>2200</a:t>
              </a: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304800" y="609600"/>
            <a:ext cx="8153400" cy="2335898"/>
            <a:chOff x="304800" y="609600"/>
            <a:chExt cx="8153400" cy="2335898"/>
          </a:xfrm>
        </p:grpSpPr>
        <p:sp>
          <p:nvSpPr>
            <p:cNvPr id="9" name="AutoShape 10"/>
            <p:cNvSpPr txBox="1">
              <a:spLocks noChangeArrowheads="1"/>
            </p:cNvSpPr>
            <p:nvPr/>
          </p:nvSpPr>
          <p:spPr>
            <a:xfrm>
              <a:off x="304800" y="609600"/>
              <a:ext cx="81534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eaLnBrk="1" fontAlgn="auto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en-US" sz="3200" dirty="0" err="1" smtClean="0"/>
                <a:t>W(Q,t</a:t>
              </a:r>
              <a:r>
                <a:rPr lang="en-US" sz="3200" dirty="0" smtClean="0"/>
                <a:t>) is the time interval distribution between photoelectrons </a:t>
              </a:r>
            </a:p>
            <a:p>
              <a:pPr lvl="0" eaLnBrk="1" fontAlgn="auto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en-US" sz="3200" dirty="0" smtClean="0"/>
                <a:t>= the probability </a:t>
              </a:r>
              <a:r>
                <a:rPr lang="en-US" sz="3273" dirty="0" smtClean="0"/>
                <a:t>density that the interval between event Q-1 and event Q is </a:t>
              </a:r>
              <a:r>
                <a:rPr lang="en-US" sz="3273" dirty="0" err="1" smtClean="0"/>
                <a:t>t</a:t>
              </a:r>
              <a:endParaRPr lang="en-US" sz="3273" dirty="0" smtClean="0"/>
            </a:p>
            <a:p>
              <a:pPr lvl="0" eaLnBrk="1" fontAlgn="auto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en-US" sz="3200" dirty="0" smtClean="0"/>
                <a:t> =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time resolution when the signal is triggered on the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Q</a:t>
              </a:r>
              <a:r>
                <a:rPr kumimoji="0" lang="en-US" sz="3200" b="0" i="0" u="none" strike="noStrike" kern="1200" cap="none" spc="0" normalizeH="0" baseline="30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th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photoelectron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40" name="Grouper 39"/>
            <p:cNvGrpSpPr/>
            <p:nvPr/>
          </p:nvGrpSpPr>
          <p:grpSpPr>
            <a:xfrm>
              <a:off x="1524000" y="1712010"/>
              <a:ext cx="6019800" cy="1233488"/>
              <a:chOff x="1905000" y="1676400"/>
              <a:chExt cx="6019800" cy="1233488"/>
            </a:xfrm>
          </p:grpSpPr>
          <p:sp>
            <p:nvSpPr>
              <p:cNvPr id="14" name="Rectangle à coins arrondis 13"/>
              <p:cNvSpPr/>
              <p:nvPr/>
            </p:nvSpPr>
            <p:spPr bwMode="auto">
              <a:xfrm>
                <a:off x="1905000" y="1708439"/>
                <a:ext cx="6019800" cy="1188342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graphicFrame>
            <p:nvGraphicFramePr>
              <p:cNvPr id="13" name="Objet 12"/>
              <p:cNvGraphicFramePr>
                <a:graphicFrameLocks noChangeAspect="1"/>
              </p:cNvGraphicFramePr>
              <p:nvPr/>
            </p:nvGraphicFramePr>
            <p:xfrm>
              <a:off x="2046701" y="1676400"/>
              <a:ext cx="5801899" cy="1233488"/>
            </p:xfrm>
            <a:graphic>
              <a:graphicData uri="http://schemas.openxmlformats.org/presentationml/2006/ole">
                <p:oleObj spid="_x0000_s101381" name="Équation" r:id="rId4" imgW="2921000" imgH="73660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0"/>
            <a:ext cx="7537450" cy="838200"/>
          </a:xfrm>
        </p:spPr>
        <p:txBody>
          <a:bodyPr/>
          <a:lstStyle/>
          <a:p>
            <a:pPr algn="ctr"/>
            <a:r>
              <a:rPr lang="fr-FR" dirty="0" smtClean="0"/>
              <a:t>Light </a:t>
            </a:r>
            <a:r>
              <a:rPr lang="fr-FR" dirty="0" err="1" smtClean="0"/>
              <a:t>generation</a:t>
            </a:r>
            <a:endParaRPr lang="fr-FR" dirty="0"/>
          </a:p>
        </p:txBody>
      </p:sp>
      <p:grpSp>
        <p:nvGrpSpPr>
          <p:cNvPr id="18" name="Grouper 17"/>
          <p:cNvGrpSpPr/>
          <p:nvPr/>
        </p:nvGrpSpPr>
        <p:grpSpPr>
          <a:xfrm>
            <a:off x="1295400" y="1143000"/>
            <a:ext cx="6553200" cy="4468813"/>
            <a:chOff x="1295400" y="1143000"/>
            <a:chExt cx="6553200" cy="4468813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5400" y="1143000"/>
              <a:ext cx="6553200" cy="446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6" name="Objet 15"/>
            <p:cNvGraphicFramePr>
              <a:graphicFrameLocks noChangeAspect="1"/>
            </p:cNvGraphicFramePr>
            <p:nvPr/>
          </p:nvGraphicFramePr>
          <p:xfrm>
            <a:off x="4572000" y="1752600"/>
            <a:ext cx="1499177" cy="673100"/>
          </p:xfrm>
          <a:graphic>
            <a:graphicData uri="http://schemas.openxmlformats.org/presentationml/2006/ole">
              <p:oleObj spid="_x0000_s31746" name="Équation" r:id="rId5" imgW="622300" imgH="279400" progId="Equation.3">
                <p:embed/>
              </p:oleObj>
            </a:graphicData>
          </a:graphic>
        </p:graphicFrame>
        <p:graphicFrame>
          <p:nvGraphicFramePr>
            <p:cNvPr id="17" name="Objet 16"/>
            <p:cNvGraphicFramePr>
              <a:graphicFrameLocks noChangeAspect="1"/>
            </p:cNvGraphicFramePr>
            <p:nvPr/>
          </p:nvGraphicFramePr>
          <p:xfrm>
            <a:off x="3962400" y="2667000"/>
            <a:ext cx="2857499" cy="1047750"/>
          </p:xfrm>
          <a:graphic>
            <a:graphicData uri="http://schemas.openxmlformats.org/presentationml/2006/ole">
              <p:oleObj spid="_x0000_s31747" name="Équation" r:id="rId6" imgW="1143000" imgH="419100" progId="Equation.3">
                <p:embed/>
              </p:oleObj>
            </a:graphicData>
          </a:graphic>
        </p:graphicFrame>
      </p:grpSp>
      <p:pic>
        <p:nvPicPr>
          <p:cNvPr id="100" name="Image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" y="914400"/>
            <a:ext cx="8940800" cy="5181600"/>
          </a:xfrm>
          <a:prstGeom prst="rect">
            <a:avLst/>
          </a:prstGeom>
        </p:spPr>
      </p:pic>
      <p:grpSp>
        <p:nvGrpSpPr>
          <p:cNvPr id="127" name="Grouper 126"/>
          <p:cNvGrpSpPr/>
          <p:nvPr/>
        </p:nvGrpSpPr>
        <p:grpSpPr>
          <a:xfrm>
            <a:off x="7162800" y="2711450"/>
            <a:ext cx="1758044" cy="851430"/>
            <a:chOff x="7391400" y="2819400"/>
            <a:chExt cx="1758044" cy="914400"/>
          </a:xfrm>
        </p:grpSpPr>
        <p:sp>
          <p:nvSpPr>
            <p:cNvPr id="119" name="Line 102"/>
            <p:cNvSpPr>
              <a:spLocks noChangeShapeType="1"/>
            </p:cNvSpPr>
            <p:nvPr/>
          </p:nvSpPr>
          <p:spPr bwMode="auto">
            <a:xfrm>
              <a:off x="7696200" y="3048000"/>
              <a:ext cx="4572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Line 103"/>
            <p:cNvSpPr>
              <a:spLocks noChangeShapeType="1"/>
            </p:cNvSpPr>
            <p:nvPr/>
          </p:nvSpPr>
          <p:spPr bwMode="auto">
            <a:xfrm>
              <a:off x="7696200" y="3505200"/>
              <a:ext cx="4572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121" name="AutoShape 106"/>
            <p:cNvCxnSpPr>
              <a:cxnSpLocks noChangeShapeType="1"/>
            </p:cNvCxnSpPr>
            <p:nvPr/>
          </p:nvCxnSpPr>
          <p:spPr bwMode="auto">
            <a:xfrm rot="16200000" flipH="1">
              <a:off x="7734300" y="3187700"/>
              <a:ext cx="381000" cy="15240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2" name="Oval 101"/>
            <p:cNvSpPr>
              <a:spLocks noChangeArrowheads="1"/>
            </p:cNvSpPr>
            <p:nvPr/>
          </p:nvSpPr>
          <p:spPr bwMode="auto">
            <a:xfrm>
              <a:off x="7391400" y="2819400"/>
              <a:ext cx="1219200" cy="9144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Text Box 100"/>
            <p:cNvSpPr txBox="1">
              <a:spLocks noChangeArrowheads="1"/>
            </p:cNvSpPr>
            <p:nvPr/>
          </p:nvSpPr>
          <p:spPr bwMode="auto">
            <a:xfrm>
              <a:off x="7848600" y="3033208"/>
              <a:ext cx="130084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502"/>
                  </a:solidFill>
                </a:rPr>
                <a:t>Rare Earth</a:t>
              </a:r>
              <a:endParaRPr lang="en-US" dirty="0">
                <a:solidFill>
                  <a:srgbClr val="FF0502"/>
                </a:solidFill>
              </a:endParaRPr>
            </a:p>
          </p:txBody>
        </p:sp>
        <p:sp>
          <p:nvSpPr>
            <p:cNvPr id="124" name="Text Box 104"/>
            <p:cNvSpPr txBox="1">
              <a:spLocks noChangeArrowheads="1"/>
            </p:cNvSpPr>
            <p:nvPr/>
          </p:nvSpPr>
          <p:spPr bwMode="auto">
            <a:xfrm>
              <a:off x="8153400" y="3352800"/>
              <a:ext cx="33855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FF0502"/>
                  </a:solidFill>
                </a:rPr>
                <a:t>4f</a:t>
              </a:r>
            </a:p>
          </p:txBody>
        </p:sp>
        <p:sp>
          <p:nvSpPr>
            <p:cNvPr id="125" name="Text Box 105"/>
            <p:cNvSpPr txBox="1">
              <a:spLocks noChangeArrowheads="1"/>
            </p:cNvSpPr>
            <p:nvPr/>
          </p:nvSpPr>
          <p:spPr bwMode="auto">
            <a:xfrm>
              <a:off x="8153400" y="2895600"/>
              <a:ext cx="384365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FF0502"/>
                  </a:solidFill>
                </a:rPr>
                <a:t>5d</a:t>
              </a:r>
              <a:endParaRPr lang="en-US" dirty="0">
                <a:solidFill>
                  <a:srgbClr val="FF050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76200"/>
            <a:ext cx="6148754" cy="860425"/>
          </a:xfrm>
        </p:spPr>
        <p:txBody>
          <a:bodyPr/>
          <a:lstStyle/>
          <a:p>
            <a:pPr algn="ctr">
              <a:lnSpc>
                <a:spcPts val="3500"/>
              </a:lnSpc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Factors influencing the </a:t>
            </a:r>
            <a:r>
              <a:rPr lang="en-US" dirty="0"/>
              <a:t>scintillation</a:t>
            </a:r>
            <a:r>
              <a:rPr lang="en-US" dirty="0" smtClean="0"/>
              <a:t> decay time</a:t>
            </a:r>
            <a:endParaRPr lang="en-US" dirty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8229600" cy="1828800"/>
          </a:xfrm>
          <a:noFill/>
        </p:spPr>
        <p:txBody>
          <a:bodyPr lIns="91440" tIns="45720" rIns="91440" bIns="45720"/>
          <a:lstStyle/>
          <a:p>
            <a:pPr>
              <a:buFont typeface="Times" pitchFamily="34" charset="0"/>
              <a:buNone/>
            </a:pPr>
            <a:r>
              <a:rPr lang="en-US">
                <a:ea typeface="ＭＳ Ｐゴシック" pitchFamily="34" charset="-128"/>
                <a:cs typeface="ＭＳ Ｐゴシック" pitchFamily="34" charset="-128"/>
              </a:rPr>
              <a:t>Three important aspects</a:t>
            </a:r>
          </a:p>
          <a:p>
            <a:r>
              <a:rPr lang="en-US">
                <a:ea typeface="ＭＳ Ｐゴシック" pitchFamily="34" charset="-128"/>
                <a:cs typeface="ＭＳ Ｐゴシック" pitchFamily="34" charset="-128"/>
              </a:rPr>
              <a:t>Dipole and spin allowed transitions</a:t>
            </a:r>
          </a:p>
          <a:p>
            <a:r>
              <a:rPr lang="en-US">
                <a:ea typeface="ＭＳ Ｐゴシック" pitchFamily="34" charset="-128"/>
                <a:cs typeface="ＭＳ Ｐゴシック" pitchFamily="34" charset="-128"/>
              </a:rPr>
              <a:t>Short wavelength of emission </a:t>
            </a:r>
          </a:p>
          <a:p>
            <a:r>
              <a:rPr lang="en-US">
                <a:ea typeface="ＭＳ Ｐゴシック" pitchFamily="34" charset="-128"/>
                <a:cs typeface="ＭＳ Ｐゴシック" pitchFamily="34" charset="-128"/>
              </a:rPr>
              <a:t>High refractive index</a:t>
            </a:r>
            <a:endParaRPr lang="el-GR">
              <a:ea typeface="ＭＳ Ｐゴシック" pitchFamily="34" charset="-128"/>
              <a:cs typeface="ＭＳ Ｐゴシック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1676400"/>
            <a:ext cx="5791200" cy="1295400"/>
            <a:chOff x="768" y="624"/>
            <a:chExt cx="3648" cy="816"/>
          </a:xfrm>
        </p:grpSpPr>
        <p:sp>
          <p:nvSpPr>
            <p:cNvPr id="60422" name="Rectangle 5"/>
            <p:cNvSpPr>
              <a:spLocks noChangeArrowheads="1"/>
            </p:cNvSpPr>
            <p:nvPr/>
          </p:nvSpPr>
          <p:spPr bwMode="auto">
            <a:xfrm>
              <a:off x="768" y="624"/>
              <a:ext cx="3648" cy="81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aphicFrame>
          <p:nvGraphicFramePr>
            <p:cNvPr id="60418" name="Object 2"/>
            <p:cNvGraphicFramePr>
              <a:graphicFrameLocks noChangeAspect="1"/>
            </p:cNvGraphicFramePr>
            <p:nvPr/>
          </p:nvGraphicFramePr>
          <p:xfrm>
            <a:off x="912" y="624"/>
            <a:ext cx="3368" cy="793"/>
          </p:xfrm>
          <a:graphic>
            <a:graphicData uri="http://schemas.openxmlformats.org/presentationml/2006/ole">
              <p:oleObj spid="_x0000_s271362" name="Équation" r:id="rId3" imgW="2158920" imgH="5079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6096000" cy="838200"/>
          </a:xfrm>
        </p:spPr>
        <p:txBody>
          <a:bodyPr/>
          <a:lstStyle/>
          <a:p>
            <a:pPr algn="ctr"/>
            <a:r>
              <a:rPr lang="fr-FR" dirty="0" smtClean="0"/>
              <a:t>Light Transport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762000" y="3886200"/>
            <a:ext cx="8229600" cy="1143000"/>
          </a:xfrm>
        </p:spPr>
        <p:txBody>
          <a:bodyPr/>
          <a:lstStyle/>
          <a:p>
            <a:pPr lvl="1"/>
            <a:r>
              <a:rPr lang="fr-FR" sz="2400" dirty="0" smtClean="0"/>
              <a:t>-49° &lt; </a:t>
            </a:r>
            <a:r>
              <a:rPr lang="fr-FR" sz="2400" dirty="0" err="1" smtClean="0">
                <a:latin typeface="Symbol" charset="2"/>
                <a:cs typeface="Symbol" charset="2"/>
              </a:rPr>
              <a:t>θ</a:t>
            </a:r>
            <a:r>
              <a:rPr lang="fr-FR" sz="2400" dirty="0" smtClean="0"/>
              <a:t> &lt; 49°  </a:t>
            </a:r>
            <a:r>
              <a:rPr lang="fr-FR" sz="2400" dirty="0" err="1" smtClean="0"/>
              <a:t>Fast</a:t>
            </a:r>
            <a:r>
              <a:rPr lang="fr-FR" sz="2400" dirty="0" smtClean="0"/>
              <a:t> </a:t>
            </a:r>
            <a:r>
              <a:rPr lang="fr-FR" sz="2400" dirty="0" err="1" smtClean="0"/>
              <a:t>forward</a:t>
            </a:r>
            <a:r>
              <a:rPr lang="fr-FR" sz="2400" dirty="0" smtClean="0"/>
              <a:t> </a:t>
            </a:r>
            <a:r>
              <a:rPr lang="fr-FR" sz="2400" dirty="0" err="1" smtClean="0"/>
              <a:t>detection</a:t>
            </a:r>
            <a:r>
              <a:rPr lang="fr-FR" sz="2400" dirty="0" smtClean="0"/>
              <a:t>     17.2%</a:t>
            </a:r>
          </a:p>
          <a:p>
            <a:pPr lvl="1"/>
            <a:r>
              <a:rPr lang="fr-FR" sz="2400" dirty="0" smtClean="0"/>
              <a:t>131° &lt; </a:t>
            </a:r>
            <a:r>
              <a:rPr lang="fr-FR" sz="2400" dirty="0" err="1" smtClean="0">
                <a:latin typeface="Symbol" charset="2"/>
                <a:cs typeface="Symbol" charset="2"/>
              </a:rPr>
              <a:t>θ</a:t>
            </a:r>
            <a:r>
              <a:rPr lang="fr-FR" sz="2400" dirty="0" smtClean="0"/>
              <a:t> &lt; 229° </a:t>
            </a:r>
            <a:r>
              <a:rPr lang="fr-FR" sz="2400" dirty="0" err="1" smtClean="0"/>
              <a:t>Delayed</a:t>
            </a:r>
            <a:r>
              <a:rPr lang="fr-FR" sz="2400" dirty="0" smtClean="0"/>
              <a:t> back </a:t>
            </a:r>
            <a:r>
              <a:rPr lang="fr-FR" sz="2400" dirty="0" err="1" smtClean="0"/>
              <a:t>detection</a:t>
            </a:r>
            <a:r>
              <a:rPr lang="fr-FR" sz="2400" dirty="0" smtClean="0"/>
              <a:t>  17.2%</a:t>
            </a:r>
          </a:p>
          <a:p>
            <a:pPr lvl="1"/>
            <a:r>
              <a:rPr lang="fr-FR" sz="2400" dirty="0" smtClean="0"/>
              <a:t>57° &lt; </a:t>
            </a:r>
            <a:r>
              <a:rPr lang="fr-FR" sz="2400" dirty="0" err="1" smtClean="0">
                <a:latin typeface="Symbol" charset="2"/>
                <a:cs typeface="Symbol" charset="2"/>
              </a:rPr>
              <a:t>θ</a:t>
            </a:r>
            <a:r>
              <a:rPr lang="fr-FR" sz="2400" dirty="0" smtClean="0">
                <a:latin typeface="Symbol" charset="2"/>
                <a:cs typeface="Symbol" charset="2"/>
              </a:rPr>
              <a:t> &lt; 123° </a:t>
            </a:r>
            <a:r>
              <a:rPr lang="fr-FR" sz="2400" dirty="0" err="1" smtClean="0">
                <a:cs typeface="Symbol" charset="2"/>
              </a:rPr>
              <a:t>Fast</a:t>
            </a:r>
            <a:r>
              <a:rPr lang="fr-FR" sz="2400" dirty="0" smtClean="0">
                <a:cs typeface="Symbol" charset="2"/>
              </a:rPr>
              <a:t> escape on the </a:t>
            </a:r>
            <a:r>
              <a:rPr lang="fr-FR" sz="2400" dirty="0" err="1" smtClean="0">
                <a:cs typeface="Symbol" charset="2"/>
              </a:rPr>
              <a:t>sides</a:t>
            </a:r>
            <a:r>
              <a:rPr lang="fr-FR" sz="2400" dirty="0" smtClean="0">
                <a:cs typeface="Symbol" charset="2"/>
              </a:rPr>
              <a:t>   54.5%          </a:t>
            </a:r>
          </a:p>
          <a:p>
            <a:pPr lvl="1"/>
            <a:r>
              <a:rPr lang="fr-FR" sz="2400" dirty="0" smtClean="0"/>
              <a:t>49° &lt; </a:t>
            </a:r>
            <a:r>
              <a:rPr lang="fr-FR" sz="2400" dirty="0" err="1" smtClean="0">
                <a:latin typeface="Symbol" charset="2"/>
                <a:cs typeface="Symbol" charset="2"/>
              </a:rPr>
              <a:t>θ</a:t>
            </a:r>
            <a:r>
              <a:rPr lang="fr-FR" sz="2400" dirty="0" smtClean="0"/>
              <a:t> &lt; 57° and 123° &lt; </a:t>
            </a:r>
            <a:r>
              <a:rPr lang="fr-FR" sz="2400" dirty="0" err="1" smtClean="0">
                <a:latin typeface="Symbol" charset="2"/>
                <a:cs typeface="Symbol" charset="2"/>
              </a:rPr>
              <a:t>θ</a:t>
            </a:r>
            <a:r>
              <a:rPr lang="fr-FR" sz="2400" dirty="0" smtClean="0"/>
              <a:t> &lt; 131°  </a:t>
            </a:r>
          </a:p>
          <a:p>
            <a:pPr lvl="1">
              <a:buNone/>
            </a:pPr>
            <a:r>
              <a:rPr lang="fr-FR" sz="2400" dirty="0" smtClean="0"/>
              <a:t>    </a:t>
            </a:r>
            <a:r>
              <a:rPr lang="fr-FR" sz="2400" dirty="0" err="1" smtClean="0"/>
              <a:t>infinite</a:t>
            </a:r>
            <a:r>
              <a:rPr lang="fr-FR" sz="2400" dirty="0" smtClean="0"/>
              <a:t> </a:t>
            </a:r>
            <a:r>
              <a:rPr lang="fr-FR" sz="2400" dirty="0" err="1" smtClean="0"/>
              <a:t>bouncing</a:t>
            </a:r>
            <a:r>
              <a:rPr lang="fr-FR" sz="2400" dirty="0" smtClean="0"/>
              <a:t>                                      </a:t>
            </a:r>
            <a:r>
              <a:rPr lang="fr-FR" sz="2400" dirty="0" smtClean="0">
                <a:cs typeface="Symbol" charset="2"/>
              </a:rPr>
              <a:t>11.1%</a:t>
            </a:r>
          </a:p>
          <a:p>
            <a:pPr lvl="1"/>
            <a:endParaRPr lang="fr-FR" dirty="0" smtClean="0">
              <a:cs typeface="Symbol" charset="2"/>
            </a:endParaRPr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rcRect b="23927"/>
          <a:stretch>
            <a:fillRect/>
          </a:stretch>
        </p:blipFill>
        <p:spPr>
          <a:xfrm>
            <a:off x="533400" y="990600"/>
            <a:ext cx="7848600" cy="2895600"/>
          </a:xfrm>
          <a:prstGeom prst="rect">
            <a:avLst/>
          </a:prstGeom>
        </p:spPr>
      </p:pic>
      <p:grpSp>
        <p:nvGrpSpPr>
          <p:cNvPr id="13" name="Grouper 12"/>
          <p:cNvGrpSpPr/>
          <p:nvPr/>
        </p:nvGrpSpPr>
        <p:grpSpPr>
          <a:xfrm>
            <a:off x="533400" y="990600"/>
            <a:ext cx="7848600" cy="2895600"/>
            <a:chOff x="533400" y="990600"/>
            <a:chExt cx="7848600" cy="28956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33400" y="990600"/>
              <a:ext cx="7848600" cy="2895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219200" y="1258431"/>
              <a:ext cx="66294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For a 2x2x20 mm</a:t>
              </a:r>
              <a:r>
                <a:rPr lang="fr-FR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 LSO </a:t>
              </a:r>
              <a:r>
                <a:rPr lang="fr-FR" b="1" dirty="0" err="1" smtClean="0">
                  <a:solidFill>
                    <a:schemeClr val="bg1">
                      <a:lumMod val="50000"/>
                    </a:schemeClr>
                  </a:solidFill>
                </a:rPr>
                <a:t>crystal</a:t>
              </a:r>
              <a:endParaRPr lang="fr-FR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Maximum time </a:t>
              </a:r>
              <a:r>
                <a:rPr lang="fr-FR" b="1" dirty="0" err="1" smtClean="0">
                  <a:solidFill>
                    <a:schemeClr val="bg1">
                      <a:lumMod val="50000"/>
                    </a:schemeClr>
                  </a:solidFill>
                </a:rPr>
                <a:t>spread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b="1" dirty="0" err="1" smtClean="0">
                  <a:solidFill>
                    <a:schemeClr val="bg1">
                      <a:lumMod val="50000"/>
                    </a:schemeClr>
                  </a:solidFill>
                </a:rPr>
                <a:t>related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 to </a:t>
              </a:r>
            </a:p>
            <a:p>
              <a:r>
                <a:rPr lang="fr-FR" b="1" dirty="0" err="1" smtClean="0">
                  <a:solidFill>
                    <a:schemeClr val="bg1">
                      <a:lumMod val="50000"/>
                    </a:schemeClr>
                  </a:solidFill>
                </a:rPr>
                <a:t>difference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 in </a:t>
              </a:r>
              <a:r>
                <a:rPr lang="fr-FR" b="1" dirty="0" err="1" smtClean="0">
                  <a:solidFill>
                    <a:schemeClr val="bg1">
                      <a:lumMod val="50000"/>
                    </a:schemeClr>
                  </a:solidFill>
                </a:rPr>
                <a:t>travel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b="1" dirty="0" err="1" smtClean="0">
                  <a:solidFill>
                    <a:schemeClr val="bg1">
                      <a:lumMod val="50000"/>
                    </a:schemeClr>
                  </a:solidFill>
                </a:rPr>
                <a:t>path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b="1" dirty="0" err="1" smtClean="0">
                  <a:solidFill>
                    <a:schemeClr val="bg1">
                      <a:lumMod val="50000"/>
                    </a:schemeClr>
                  </a:solidFill>
                </a:rPr>
                <a:t>is</a:t>
              </a:r>
              <a:endParaRPr lang="fr-FR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fr-FR" b="1" i="1" dirty="0" smtClean="0">
                  <a:solidFill>
                    <a:schemeClr val="bg1">
                      <a:lumMod val="50000"/>
                    </a:schemeClr>
                  </a:solidFill>
                </a:rPr>
                <a:t>424 </a:t>
              </a:r>
              <a:r>
                <a:rPr lang="fr-FR" b="1" i="1" dirty="0" err="1" smtClean="0">
                  <a:solidFill>
                    <a:schemeClr val="bg1">
                      <a:lumMod val="50000"/>
                    </a:schemeClr>
                  </a:solidFill>
                </a:rPr>
                <a:t>ps</a:t>
              </a:r>
              <a:r>
                <a:rPr lang="fr-FR" b="1" i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b="1" i="1" dirty="0" err="1" smtClean="0">
                  <a:solidFill>
                    <a:schemeClr val="bg1">
                      <a:lumMod val="50000"/>
                    </a:schemeClr>
                  </a:solidFill>
                </a:rPr>
                <a:t>peak</a:t>
              </a:r>
              <a:r>
                <a:rPr lang="fr-FR" b="1" i="1" dirty="0" smtClean="0">
                  <a:solidFill>
                    <a:schemeClr val="bg1">
                      <a:lumMod val="50000"/>
                    </a:schemeClr>
                  </a:solidFill>
                </a:rPr>
                <a:t> to </a:t>
              </a:r>
              <a:r>
                <a:rPr lang="fr-FR" b="1" i="1" dirty="0" err="1" smtClean="0">
                  <a:solidFill>
                    <a:schemeClr val="bg1">
                      <a:lumMod val="50000"/>
                    </a:schemeClr>
                  </a:solidFill>
                </a:rPr>
                <a:t>peak</a:t>
              </a:r>
              <a:endParaRPr lang="fr-FR" b="1" i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fr-FR" b="1" i="1" dirty="0" smtClean="0">
                  <a:solidFill>
                    <a:schemeClr val="bg1">
                      <a:lumMod val="50000"/>
                    </a:schemeClr>
                  </a:solidFill>
                </a:rPr>
                <a:t>≈162 </a:t>
              </a:r>
              <a:r>
                <a:rPr lang="fr-FR" b="1" i="1" dirty="0" err="1" smtClean="0">
                  <a:solidFill>
                    <a:schemeClr val="bg1">
                      <a:lumMod val="50000"/>
                    </a:schemeClr>
                  </a:solidFill>
                </a:rPr>
                <a:t>ps</a:t>
              </a:r>
              <a:r>
                <a:rPr lang="fr-FR" b="1" i="1" dirty="0" smtClean="0">
                  <a:solidFill>
                    <a:schemeClr val="bg1">
                      <a:lumMod val="50000"/>
                    </a:schemeClr>
                  </a:solidFill>
                </a:rPr>
                <a:t> FWHM</a:t>
              </a:r>
              <a:endParaRPr lang="fr-FR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r 12"/>
          <p:cNvGrpSpPr/>
          <p:nvPr/>
        </p:nvGrpSpPr>
        <p:grpSpPr>
          <a:xfrm>
            <a:off x="76200" y="2895600"/>
            <a:ext cx="8991600" cy="2971800"/>
            <a:chOff x="76200" y="2895600"/>
            <a:chExt cx="8991600" cy="2971800"/>
          </a:xfrm>
        </p:grpSpPr>
        <p:grpSp>
          <p:nvGrpSpPr>
            <p:cNvPr id="11" name="Grouper 10"/>
            <p:cNvGrpSpPr/>
            <p:nvPr/>
          </p:nvGrpSpPr>
          <p:grpSpPr>
            <a:xfrm>
              <a:off x="76200" y="4114800"/>
              <a:ext cx="8991600" cy="1752600"/>
              <a:chOff x="76200" y="4114800"/>
              <a:chExt cx="8991600" cy="1752600"/>
            </a:xfrm>
          </p:grpSpPr>
          <p:sp>
            <p:nvSpPr>
              <p:cNvPr id="10" name="Rectangle à coins arrondis 9"/>
              <p:cNvSpPr/>
              <p:nvPr/>
            </p:nvSpPr>
            <p:spPr bwMode="auto">
              <a:xfrm>
                <a:off x="76200" y="4114800"/>
                <a:ext cx="8991600" cy="1752600"/>
              </a:xfrm>
              <a:prstGeom prst="roundRect">
                <a:avLst>
                  <a:gd name="adj" fmla="val 11249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graphicFrame>
            <p:nvGraphicFramePr>
              <p:cNvPr id="9" name="Objet 8"/>
              <p:cNvGraphicFramePr>
                <a:graphicFrameLocks noChangeAspect="1"/>
              </p:cNvGraphicFramePr>
              <p:nvPr/>
            </p:nvGraphicFramePr>
            <p:xfrm>
              <a:off x="108323" y="4114800"/>
              <a:ext cx="8923867" cy="1676400"/>
            </p:xfrm>
            <a:graphic>
              <a:graphicData uri="http://schemas.openxmlformats.org/presentationml/2006/ole">
                <p:oleObj spid="_x0000_s165893" name="Équation" r:id="rId3" imgW="5664200" imgH="1028700" progId="Equation.3">
                  <p:embed/>
                </p:oleObj>
              </a:graphicData>
            </a:graphic>
          </p:graphicFrame>
        </p:grpSp>
        <p:sp>
          <p:nvSpPr>
            <p:cNvPr id="12" name="AutoShape 10"/>
            <p:cNvSpPr txBox="1">
              <a:spLocks noChangeArrowheads="1"/>
            </p:cNvSpPr>
            <p:nvPr/>
          </p:nvSpPr>
          <p:spPr>
            <a:xfrm>
              <a:off x="304800" y="2895600"/>
              <a:ext cx="81534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eaLnBrk="1" fontAlgn="auto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en-US" sz="3200" dirty="0" err="1" smtClean="0"/>
                <a:t>W(Q,t</a:t>
              </a:r>
              <a:r>
                <a:rPr lang="en-US" sz="3200" dirty="0" smtClean="0"/>
                <a:t>) is the time interval distribution between photoelectrons </a:t>
              </a:r>
            </a:p>
            <a:p>
              <a:pPr lvl="0" eaLnBrk="1" fontAlgn="auto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en-US" sz="3200" dirty="0" smtClean="0"/>
                <a:t>= the probability </a:t>
              </a:r>
              <a:r>
                <a:rPr lang="en-US" sz="3273" dirty="0" smtClean="0"/>
                <a:t>density that the interval between event Q-1 and event Q is </a:t>
              </a:r>
              <a:r>
                <a:rPr lang="en-US" sz="3273" dirty="0" err="1" smtClean="0"/>
                <a:t>t</a:t>
              </a:r>
              <a:endParaRPr lang="en-US" sz="3273" dirty="0" smtClean="0"/>
            </a:p>
            <a:p>
              <a:pPr lvl="0" eaLnBrk="1" fontAlgn="auto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en-US" sz="3200" dirty="0" smtClean="0"/>
                <a:t> =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time resolution when the signal is triggered on the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Q</a:t>
              </a:r>
              <a:r>
                <a:rPr kumimoji="0" lang="en-US" sz="3200" b="0" i="0" u="none" strike="noStrike" kern="1200" cap="none" spc="0" normalizeH="0" baseline="30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th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photoelectron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2625" y="838200"/>
            <a:ext cx="7772400" cy="609600"/>
          </a:xfrm>
        </p:spPr>
        <p:txBody>
          <a:bodyPr/>
          <a:lstStyle/>
          <a:p>
            <a:r>
              <a:rPr lang="fr-FR" dirty="0" smtClean="0"/>
              <a:t>Rise time </a:t>
            </a:r>
            <a:r>
              <a:rPr lang="fr-FR" dirty="0" err="1" smtClean="0"/>
              <a:t>is</a:t>
            </a:r>
            <a:r>
              <a:rPr lang="fr-FR" dirty="0" smtClean="0"/>
              <a:t> as important as </a:t>
            </a:r>
            <a:r>
              <a:rPr lang="fr-FR" dirty="0" err="1" smtClean="0"/>
              <a:t>decay</a:t>
            </a:r>
            <a:r>
              <a:rPr lang="fr-FR" dirty="0" smtClean="0"/>
              <a:t> time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0" y="2666999"/>
            <a:ext cx="9091540" cy="3782305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6858000" cy="838200"/>
          </a:xfrm>
        </p:spPr>
        <p:txBody>
          <a:bodyPr/>
          <a:lstStyle/>
          <a:p>
            <a:pPr algn="ctr"/>
            <a:r>
              <a:rPr lang="fr-FR" dirty="0" smtClean="0"/>
              <a:t>Rise time</a:t>
            </a:r>
            <a:endParaRPr lang="fr-FR" dirty="0"/>
          </a:p>
        </p:txBody>
      </p:sp>
      <p:grpSp>
        <p:nvGrpSpPr>
          <p:cNvPr id="8" name="Grouper 7"/>
          <p:cNvGrpSpPr/>
          <p:nvPr/>
        </p:nvGrpSpPr>
        <p:grpSpPr>
          <a:xfrm>
            <a:off x="2743200" y="1447800"/>
            <a:ext cx="3505200" cy="1143000"/>
            <a:chOff x="2743200" y="1524000"/>
            <a:chExt cx="3505200" cy="1143000"/>
          </a:xfrm>
        </p:grpSpPr>
        <p:sp>
          <p:nvSpPr>
            <p:cNvPr id="7" name="Rectangle à coins arrondis 6"/>
            <p:cNvSpPr/>
            <p:nvPr/>
          </p:nvSpPr>
          <p:spPr bwMode="auto">
            <a:xfrm>
              <a:off x="2743200" y="1524000"/>
              <a:ext cx="3505200" cy="1143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graphicFrame>
          <p:nvGraphicFramePr>
            <p:cNvPr id="6" name="Objet 5"/>
            <p:cNvGraphicFramePr>
              <a:graphicFrameLocks noChangeAspect="1"/>
            </p:cNvGraphicFramePr>
            <p:nvPr/>
          </p:nvGraphicFramePr>
          <p:xfrm>
            <a:off x="2786063" y="1600200"/>
            <a:ext cx="3416300" cy="990600"/>
          </p:xfrm>
          <a:graphic>
            <a:graphicData uri="http://schemas.openxmlformats.org/presentationml/2006/ole">
              <p:oleObj spid="_x0000_s165890" name="Équation" r:id="rId5" imgW="1270000" imgH="3683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ERN-Crystal Clear">
  <a:themeElements>
    <a:clrScheme name="Cerimed-CERN-bleu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Cerimed-CERN-bleu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erimed-CERN-bleu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imed-CERN-bleu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imed-CERN-bleu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imed-CERN-bleu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imed-CERN-bleu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CERN-Crystal Clear.potx</Template>
  <TotalTime>69230</TotalTime>
  <Words>977</Words>
  <Application>Microsoft Macintosh PowerPoint</Application>
  <PresentationFormat>Présentation à l'écran (4:3)</PresentationFormat>
  <Paragraphs>217</Paragraphs>
  <Slides>20</Slides>
  <Notes>7</Notes>
  <HiddenSlides>1</HiddenSlides>
  <MMClips>0</MMClips>
  <ScaleCrop>false</ScaleCrop>
  <HeadingPairs>
    <vt:vector size="8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CERN-Crystal Clear</vt:lpstr>
      <vt:lpstr>???</vt:lpstr>
      <vt:lpstr>Équation</vt:lpstr>
      <vt:lpstr>Graph</vt:lpstr>
      <vt:lpstr>Factors influencing  time resolution  in scintillators</vt:lpstr>
      <vt:lpstr>Where is the limit?</vt:lpstr>
      <vt:lpstr>Diapositive 3</vt:lpstr>
      <vt:lpstr>Timing parameters</vt:lpstr>
      <vt:lpstr>Statistical limit on timing resolution</vt:lpstr>
      <vt:lpstr>Light generation</vt:lpstr>
      <vt:lpstr> Factors influencing the scintillation decay time</vt:lpstr>
      <vt:lpstr>Light Transport</vt:lpstr>
      <vt:lpstr>Rise time</vt:lpstr>
      <vt:lpstr>Time resolution with rise time</vt:lpstr>
      <vt:lpstr>Photon counting approach</vt:lpstr>
      <vt:lpstr>Variation of CTR for different crystals with different rise times  </vt:lpstr>
      <vt:lpstr>Crystal specifications for  200ps CTR</vt:lpstr>
      <vt:lpstr>Coincidence SiPM-SiPM</vt:lpstr>
      <vt:lpstr>Diapositive 15</vt:lpstr>
      <vt:lpstr>Reproducibility LSO vs LSO</vt:lpstr>
      <vt:lpstr>Comparison between predictions &amp; experimental results</vt:lpstr>
      <vt:lpstr>Conclusions</vt:lpstr>
      <vt:lpstr>Our Team</vt:lpstr>
      <vt:lpstr>Light output: LYSO example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requirements for PET Consequences on scintillators</dc:title>
  <dc:creator>paul Lecoq</dc:creator>
  <cp:lastModifiedBy>paul Lecoq</cp:lastModifiedBy>
  <cp:revision>471</cp:revision>
  <cp:lastPrinted>2007-11-13T18:07:50Z</cp:lastPrinted>
  <dcterms:created xsi:type="dcterms:W3CDTF">2011-04-27T23:05:29Z</dcterms:created>
  <dcterms:modified xsi:type="dcterms:W3CDTF">2011-04-27T23:06:12Z</dcterms:modified>
</cp:coreProperties>
</file>